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18288000" cy="10287000"/>
  <p:notesSz cx="6858000" cy="9144000"/>
  <p:embeddedFontLst>
    <p:embeddedFont>
      <p:font typeface="Days" charset="1" panose="02000505050000020004"/>
      <p:regular r:id="rId18"/>
    </p:embeddedFont>
    <p:embeddedFont>
      <p:font typeface="Open Sauce Medium" charset="1" panose="00000600000000000000"/>
      <p:regular r:id="rId19"/>
    </p:embeddedFont>
    <p:embeddedFont>
      <p:font typeface="Agrandir Narrow Bold" charset="1" panose="00000806000000000000"/>
      <p:regular r:id="rId20"/>
    </p:embeddedFont>
    <p:embeddedFont>
      <p:font typeface="Open Sauce Bold" charset="1" panose="00000800000000000000"/>
      <p:regular r:id="rId21"/>
    </p:embeddedFont>
    <p:embeddedFont>
      <p:font typeface="Open Sauce Italics" charset="1" panose="00000500000000000000"/>
      <p:regular r:id="rId22"/>
    </p:embeddedFont>
    <p:embeddedFont>
      <p:font typeface="Agrandir Narrow" charset="1" panose="00000506000000000000"/>
      <p:regular r:id="rId23"/>
    </p:embeddedFont>
    <p:embeddedFont>
      <p:font typeface="Open Sauce Semi-Bold" charset="1" panose="00000700000000000000"/>
      <p:regular r:id="rId24"/>
    </p:embeddedFont>
    <p:embeddedFont>
      <p:font typeface="Open Sauce" charset="1" panose="00000500000000000000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jpeg" Type="http://schemas.openxmlformats.org/officeDocument/2006/relationships/image"/><Relationship Id="rId3" Target="../media/image21.png" Type="http://schemas.openxmlformats.org/officeDocument/2006/relationships/image"/><Relationship Id="rId4" Target="../media/image22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1.svg" Type="http://schemas.openxmlformats.org/officeDocument/2006/relationships/image"/><Relationship Id="rId11" Target="../media/image32.png" Type="http://schemas.openxmlformats.org/officeDocument/2006/relationships/image"/><Relationship Id="rId12" Target="../media/image33.svg" Type="http://schemas.openxmlformats.org/officeDocument/2006/relationships/image"/><Relationship Id="rId2" Target="../media/image16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26.png" Type="http://schemas.openxmlformats.org/officeDocument/2006/relationships/image"/><Relationship Id="rId6" Target="../media/image27.svg" Type="http://schemas.openxmlformats.org/officeDocument/2006/relationships/image"/><Relationship Id="rId7" Target="../media/image28.png" Type="http://schemas.openxmlformats.org/officeDocument/2006/relationships/image"/><Relationship Id="rId8" Target="../media/image29.svg" Type="http://schemas.openxmlformats.org/officeDocument/2006/relationships/image"/><Relationship Id="rId9" Target="../media/image30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6.jpeg" Type="http://schemas.openxmlformats.org/officeDocument/2006/relationships/image"/><Relationship Id="rId5" Target="../media/image7.jpeg" Type="http://schemas.openxmlformats.org/officeDocument/2006/relationships/image"/><Relationship Id="rId6" Target="../media/image8.jpeg" Type="http://schemas.openxmlformats.org/officeDocument/2006/relationships/image"/><Relationship Id="rId7" Target="../media/image9.jpeg" Type="http://schemas.openxmlformats.org/officeDocument/2006/relationships/image"/><Relationship Id="rId8" Target="../media/image10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13.png" Type="http://schemas.openxmlformats.org/officeDocument/2006/relationships/image"/><Relationship Id="rId5" Target="../media/image14.png" Type="http://schemas.openxmlformats.org/officeDocument/2006/relationships/image"/><Relationship Id="rId6" Target="../media/image15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png" Type="http://schemas.openxmlformats.org/officeDocument/2006/relationships/image"/><Relationship Id="rId4" Target="../media/image18.png" Type="http://schemas.openxmlformats.org/officeDocument/2006/relationships/image"/><Relationship Id="rId5" Target="../media/image19.png" Type="http://schemas.openxmlformats.org/officeDocument/2006/relationships/image"/><Relationship Id="rId6" Target="../media/image20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47453">
            <a:off x="-212140" y="-387358"/>
            <a:ext cx="18712279" cy="11061715"/>
          </a:xfrm>
          <a:custGeom>
            <a:avLst/>
            <a:gdLst/>
            <a:ahLst/>
            <a:cxnLst/>
            <a:rect r="r" b="b" t="t" l="l"/>
            <a:pathLst>
              <a:path h="11061715" w="18712279">
                <a:moveTo>
                  <a:pt x="441100" y="0"/>
                </a:moveTo>
                <a:lnTo>
                  <a:pt x="18712280" y="784177"/>
                </a:lnTo>
                <a:lnTo>
                  <a:pt x="18271180" y="11061716"/>
                </a:lnTo>
                <a:lnTo>
                  <a:pt x="0" y="10277539"/>
                </a:lnTo>
                <a:lnTo>
                  <a:pt x="441100" y="0"/>
                </a:lnTo>
                <a:close/>
              </a:path>
            </a:pathLst>
          </a:custGeom>
          <a:blipFill>
            <a:blip r:embed="rId2"/>
            <a:stretch>
              <a:fillRect l="-9549" t="-14710" r="-62593" b="-4909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64160" y="1182238"/>
            <a:ext cx="324049" cy="402318"/>
          </a:xfrm>
          <a:custGeom>
            <a:avLst/>
            <a:gdLst/>
            <a:ahLst/>
            <a:cxnLst/>
            <a:rect r="r" b="b" t="t" l="l"/>
            <a:pathLst>
              <a:path h="402318" w="324049">
                <a:moveTo>
                  <a:pt x="0" y="0"/>
                </a:moveTo>
                <a:lnTo>
                  <a:pt x="324049" y="0"/>
                </a:lnTo>
                <a:lnTo>
                  <a:pt x="324049" y="402318"/>
                </a:lnTo>
                <a:lnTo>
                  <a:pt x="0" y="40231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>
            <a:off x="1564160" y="6931968"/>
            <a:ext cx="9526284" cy="0"/>
          </a:xfrm>
          <a:prstGeom prst="line">
            <a:avLst/>
          </a:prstGeom>
          <a:ln cap="rnd" w="76200">
            <a:solidFill>
              <a:srgbClr val="F5F5F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5" id="5"/>
          <p:cNvSpPr txBox="true"/>
          <p:nvPr/>
        </p:nvSpPr>
        <p:spPr>
          <a:xfrm rot="0">
            <a:off x="1564160" y="3648668"/>
            <a:ext cx="9118379" cy="1286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9950"/>
              </a:lnSpc>
            </a:pPr>
            <a:r>
              <a:rPr lang="en-US" sz="9045" spc="334">
                <a:solidFill>
                  <a:srgbClr val="FFFFFF"/>
                </a:solidFill>
                <a:latin typeface="Days"/>
                <a:ea typeface="Days"/>
                <a:cs typeface="Days"/>
                <a:sym typeface="Days"/>
              </a:rPr>
              <a:t>Business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564160" y="5022784"/>
            <a:ext cx="11177329" cy="18470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4287"/>
              </a:lnSpc>
            </a:pPr>
            <a:r>
              <a:rPr lang="en-US" b="true" sz="12988" spc="935">
                <a:solidFill>
                  <a:srgbClr val="FFFFFF"/>
                </a:solidFill>
                <a:latin typeface="Open Sauce Medium"/>
                <a:ea typeface="Open Sauce Medium"/>
                <a:cs typeface="Open Sauce Medium"/>
                <a:sym typeface="Open Sauce Medium"/>
              </a:rPr>
              <a:t>STRATEGY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136054" y="1125088"/>
            <a:ext cx="3184003" cy="4791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8"/>
              </a:lnSpc>
            </a:pPr>
            <a:r>
              <a:rPr lang="en-US" sz="2789" spc="209" b="true">
                <a:solidFill>
                  <a:srgbClr val="FFFFFF"/>
                </a:solidFill>
                <a:latin typeface="Agrandir Narrow Bold"/>
                <a:ea typeface="Agrandir Narrow Bold"/>
                <a:cs typeface="Agrandir Narrow Bold"/>
                <a:sym typeface="Agrandir Narrow Bold"/>
              </a:rPr>
              <a:t>Team We_Ball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619281" y="7254681"/>
            <a:ext cx="8503217" cy="3527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51"/>
              </a:lnSpc>
            </a:pPr>
            <a:r>
              <a:rPr lang="en-US" sz="2137" spc="181" b="true">
                <a:solidFill>
                  <a:srgbClr val="FFFFFF"/>
                </a:solidFill>
                <a:latin typeface="Agrandir Narrow Bold"/>
                <a:ea typeface="Agrandir Narrow Bold"/>
                <a:cs typeface="Agrandir Narrow Bold"/>
                <a:sym typeface="Agrandir Narrow Bold"/>
              </a:rPr>
              <a:t>Domain 1: Enhancing Charity &amp; Donations Through Fintech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B34593">
                <a:alpha val="100000"/>
              </a:srgbClr>
            </a:gs>
            <a:gs pos="100000">
              <a:srgbClr val="151F52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151192" y="7065872"/>
            <a:ext cx="3985615" cy="2521512"/>
          </a:xfrm>
          <a:custGeom>
            <a:avLst/>
            <a:gdLst/>
            <a:ahLst/>
            <a:cxnLst/>
            <a:rect r="r" b="b" t="t" l="l"/>
            <a:pathLst>
              <a:path h="2521512" w="3985615">
                <a:moveTo>
                  <a:pt x="0" y="0"/>
                </a:moveTo>
                <a:lnTo>
                  <a:pt x="3985616" y="0"/>
                </a:lnTo>
                <a:lnTo>
                  <a:pt x="3985616" y="2521512"/>
                </a:lnTo>
                <a:lnTo>
                  <a:pt x="0" y="25215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615382" y="3012757"/>
            <a:ext cx="11057236" cy="23310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039"/>
              </a:lnSpc>
            </a:pPr>
            <a:r>
              <a:rPr lang="en-US" b="true" sz="13599" spc="543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THANK YOU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5451326" y="5200967"/>
            <a:ext cx="7385348" cy="12928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639"/>
              </a:lnSpc>
            </a:pPr>
            <a:r>
              <a:rPr lang="en-US" sz="7599" spc="243">
                <a:solidFill>
                  <a:srgbClr val="FFFFFF"/>
                </a:solidFill>
                <a:latin typeface="Days"/>
                <a:ea typeface="Days"/>
                <a:cs typeface="Days"/>
                <a:sym typeface="Days"/>
              </a:rPr>
              <a:t>For Listening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9997088" y="-628312"/>
            <a:ext cx="8570811" cy="11543623"/>
            <a:chOff x="0" y="0"/>
            <a:chExt cx="3632200" cy="489204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5240" y="15240"/>
              <a:ext cx="3600450" cy="4860290"/>
            </a:xfrm>
            <a:custGeom>
              <a:avLst/>
              <a:gdLst/>
              <a:ahLst/>
              <a:cxnLst/>
              <a:rect r="r" b="b" t="t" l="l"/>
              <a:pathLst>
                <a:path h="4860290" w="3600450">
                  <a:moveTo>
                    <a:pt x="0" y="0"/>
                  </a:moveTo>
                  <a:lnTo>
                    <a:pt x="3600450" y="0"/>
                  </a:lnTo>
                  <a:lnTo>
                    <a:pt x="3600450" y="4860290"/>
                  </a:lnTo>
                  <a:lnTo>
                    <a:pt x="0" y="4860290"/>
                  </a:lnTo>
                  <a:close/>
                </a:path>
              </a:pathLst>
            </a:custGeom>
            <a:blipFill>
              <a:blip r:embed="rId2"/>
              <a:stretch>
                <a:fillRect l="-51243" t="0" r="-51243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632200" cy="4892040"/>
            </a:xfrm>
            <a:custGeom>
              <a:avLst/>
              <a:gdLst/>
              <a:ahLst/>
              <a:cxnLst/>
              <a:rect r="r" b="b" t="t" l="l"/>
              <a:pathLst>
                <a:path h="4892040" w="3632200">
                  <a:moveTo>
                    <a:pt x="3632200" y="4892040"/>
                  </a:moveTo>
                  <a:lnTo>
                    <a:pt x="0" y="4892040"/>
                  </a:lnTo>
                  <a:lnTo>
                    <a:pt x="0" y="0"/>
                  </a:lnTo>
                  <a:lnTo>
                    <a:pt x="3632200" y="0"/>
                  </a:lnTo>
                  <a:lnTo>
                    <a:pt x="3632200" y="4892040"/>
                  </a:lnTo>
                  <a:close/>
                  <a:moveTo>
                    <a:pt x="31750" y="4860290"/>
                  </a:moveTo>
                  <a:lnTo>
                    <a:pt x="3600450" y="4860290"/>
                  </a:lnTo>
                  <a:lnTo>
                    <a:pt x="3600450" y="31750"/>
                  </a:lnTo>
                  <a:lnTo>
                    <a:pt x="31750" y="31750"/>
                  </a:lnTo>
                  <a:lnTo>
                    <a:pt x="31750" y="4860290"/>
                  </a:lnTo>
                  <a:close/>
                </a:path>
              </a:pathLst>
            </a:custGeom>
            <a:solidFill>
              <a:srgbClr val="F5F5F5"/>
            </a:solidFill>
          </p:spPr>
        </p:sp>
      </p:grpSp>
      <p:sp>
        <p:nvSpPr>
          <p:cNvPr name="AutoShape 5" id="5"/>
          <p:cNvSpPr/>
          <p:nvPr/>
        </p:nvSpPr>
        <p:spPr>
          <a:xfrm flipH="true" flipV="true">
            <a:off x="2715642" y="6749358"/>
            <a:ext cx="6160724" cy="0"/>
          </a:xfrm>
          <a:prstGeom prst="line">
            <a:avLst/>
          </a:prstGeom>
          <a:ln cap="flat" w="76200">
            <a:solidFill>
              <a:srgbClr val="C23A9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" id="6"/>
          <p:cNvSpPr txBox="true"/>
          <p:nvPr/>
        </p:nvSpPr>
        <p:spPr>
          <a:xfrm rot="0">
            <a:off x="2715642" y="3192103"/>
            <a:ext cx="6530983" cy="627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40"/>
              </a:lnSpc>
            </a:pPr>
            <a:r>
              <a:rPr lang="en-US" sz="4400" spc="140">
                <a:solidFill>
                  <a:srgbClr val="000000"/>
                </a:solidFill>
                <a:latin typeface="Days"/>
                <a:ea typeface="Days"/>
                <a:cs typeface="Days"/>
                <a:sym typeface="Days"/>
              </a:rPr>
              <a:t>Question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715642" y="5426443"/>
            <a:ext cx="6753135" cy="10452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030"/>
              </a:lnSpc>
            </a:pPr>
            <a:r>
              <a:rPr lang="en-US" b="true" sz="7300" spc="1131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ANSWER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5015114">
            <a:off x="-8449492" y="-1666057"/>
            <a:ext cx="17280731" cy="10305599"/>
          </a:xfrm>
          <a:custGeom>
            <a:avLst/>
            <a:gdLst/>
            <a:ahLst/>
            <a:cxnLst/>
            <a:rect r="r" b="b" t="t" l="l"/>
            <a:pathLst>
              <a:path h="10305599" w="17280731">
                <a:moveTo>
                  <a:pt x="0" y="0"/>
                </a:moveTo>
                <a:lnTo>
                  <a:pt x="17280730" y="0"/>
                </a:lnTo>
                <a:lnTo>
                  <a:pt x="17280730" y="10305600"/>
                </a:lnTo>
                <a:lnTo>
                  <a:pt x="0" y="10305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604566" y="4100357"/>
            <a:ext cx="6753135" cy="10452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030"/>
              </a:lnSpc>
            </a:pPr>
            <a:r>
              <a:rPr lang="en-US" b="true" sz="7300" spc="1131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&amp;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387967" y="1028700"/>
            <a:ext cx="324049" cy="402318"/>
          </a:xfrm>
          <a:custGeom>
            <a:avLst/>
            <a:gdLst/>
            <a:ahLst/>
            <a:cxnLst/>
            <a:rect r="r" b="b" t="t" l="l"/>
            <a:pathLst>
              <a:path h="402318" w="324049">
                <a:moveTo>
                  <a:pt x="0" y="0"/>
                </a:moveTo>
                <a:lnTo>
                  <a:pt x="324049" y="0"/>
                </a:lnTo>
                <a:lnTo>
                  <a:pt x="324049" y="402318"/>
                </a:lnTo>
                <a:lnTo>
                  <a:pt x="0" y="40231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959861" y="971550"/>
            <a:ext cx="3184003" cy="8656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8"/>
              </a:lnSpc>
            </a:pPr>
            <a:r>
              <a:rPr lang="en-US" sz="2789" spc="209" b="true">
                <a:solidFill>
                  <a:srgbClr val="FFFFFF"/>
                </a:solidFill>
                <a:latin typeface="Agrandir Narrow Bold"/>
                <a:ea typeface="Agrandir Narrow Bold"/>
                <a:cs typeface="Agrandir Narrow Bold"/>
                <a:sym typeface="Agrandir Narrow Bold"/>
              </a:rPr>
              <a:t>We_Ball</a:t>
            </a:r>
          </a:p>
          <a:p>
            <a:pPr algn="l">
              <a:lnSpc>
                <a:spcPts val="3068"/>
              </a:lnSpc>
            </a:pPr>
          </a:p>
        </p:txBody>
      </p:sp>
      <p:sp>
        <p:nvSpPr>
          <p:cNvPr name="AutoShape 5" id="5"/>
          <p:cNvSpPr/>
          <p:nvPr/>
        </p:nvSpPr>
        <p:spPr>
          <a:xfrm flipV="true">
            <a:off x="1637793" y="-386531"/>
            <a:ext cx="0" cy="11126024"/>
          </a:xfrm>
          <a:prstGeom prst="line">
            <a:avLst/>
          </a:prstGeom>
          <a:ln cap="flat" w="38100">
            <a:solidFill>
              <a:srgbClr val="F5F5F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6080422" y="6061528"/>
            <a:ext cx="542617" cy="542617"/>
          </a:xfrm>
          <a:custGeom>
            <a:avLst/>
            <a:gdLst/>
            <a:ahLst/>
            <a:cxnLst/>
            <a:rect r="r" b="b" t="t" l="l"/>
            <a:pathLst>
              <a:path h="542617" w="542617">
                <a:moveTo>
                  <a:pt x="0" y="0"/>
                </a:moveTo>
                <a:lnTo>
                  <a:pt x="542618" y="0"/>
                </a:lnTo>
                <a:lnTo>
                  <a:pt x="542618" y="542617"/>
                </a:lnTo>
                <a:lnTo>
                  <a:pt x="0" y="54261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241926" y="6153115"/>
            <a:ext cx="261943" cy="359442"/>
          </a:xfrm>
          <a:custGeom>
            <a:avLst/>
            <a:gdLst/>
            <a:ahLst/>
            <a:cxnLst/>
            <a:rect r="r" b="b" t="t" l="l"/>
            <a:pathLst>
              <a:path h="359442" w="261943">
                <a:moveTo>
                  <a:pt x="0" y="0"/>
                </a:moveTo>
                <a:lnTo>
                  <a:pt x="261943" y="0"/>
                </a:lnTo>
                <a:lnTo>
                  <a:pt x="261943" y="359442"/>
                </a:lnTo>
                <a:lnTo>
                  <a:pt x="0" y="35944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6080422" y="5271260"/>
            <a:ext cx="542617" cy="542617"/>
          </a:xfrm>
          <a:custGeom>
            <a:avLst/>
            <a:gdLst/>
            <a:ahLst/>
            <a:cxnLst/>
            <a:rect r="r" b="b" t="t" l="l"/>
            <a:pathLst>
              <a:path h="542617" w="542617">
                <a:moveTo>
                  <a:pt x="0" y="0"/>
                </a:moveTo>
                <a:lnTo>
                  <a:pt x="542618" y="0"/>
                </a:lnTo>
                <a:lnTo>
                  <a:pt x="542618" y="542618"/>
                </a:lnTo>
                <a:lnTo>
                  <a:pt x="0" y="54261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6198118" y="5424427"/>
            <a:ext cx="307226" cy="236284"/>
          </a:xfrm>
          <a:custGeom>
            <a:avLst/>
            <a:gdLst/>
            <a:ahLst/>
            <a:cxnLst/>
            <a:rect r="r" b="b" t="t" l="l"/>
            <a:pathLst>
              <a:path h="236284" w="307226">
                <a:moveTo>
                  <a:pt x="0" y="0"/>
                </a:moveTo>
                <a:lnTo>
                  <a:pt x="307226" y="0"/>
                </a:lnTo>
                <a:lnTo>
                  <a:pt x="307226" y="236284"/>
                </a:lnTo>
                <a:lnTo>
                  <a:pt x="0" y="23628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6080422" y="6851795"/>
            <a:ext cx="497226" cy="497226"/>
          </a:xfrm>
          <a:custGeom>
            <a:avLst/>
            <a:gdLst/>
            <a:ahLst/>
            <a:cxnLst/>
            <a:rect r="r" b="b" t="t" l="l"/>
            <a:pathLst>
              <a:path h="497226" w="497226">
                <a:moveTo>
                  <a:pt x="0" y="0"/>
                </a:moveTo>
                <a:lnTo>
                  <a:pt x="497226" y="0"/>
                </a:lnTo>
                <a:lnTo>
                  <a:pt x="497226" y="497226"/>
                </a:lnTo>
                <a:lnTo>
                  <a:pt x="0" y="49722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6216791" y="6933041"/>
            <a:ext cx="224489" cy="344705"/>
          </a:xfrm>
          <a:custGeom>
            <a:avLst/>
            <a:gdLst/>
            <a:ahLst/>
            <a:cxnLst/>
            <a:rect r="r" b="b" t="t" l="l"/>
            <a:pathLst>
              <a:path h="344705" w="224489">
                <a:moveTo>
                  <a:pt x="0" y="0"/>
                </a:moveTo>
                <a:lnTo>
                  <a:pt x="224489" y="0"/>
                </a:lnTo>
                <a:lnTo>
                  <a:pt x="224489" y="344705"/>
                </a:lnTo>
                <a:lnTo>
                  <a:pt x="0" y="34470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6042652" y="1875113"/>
            <a:ext cx="10580388" cy="2792137"/>
            <a:chOff x="0" y="0"/>
            <a:chExt cx="2786604" cy="735378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786604" cy="735378"/>
            </a:xfrm>
            <a:custGeom>
              <a:avLst/>
              <a:gdLst/>
              <a:ahLst/>
              <a:cxnLst/>
              <a:rect r="r" b="b" t="t" l="l"/>
              <a:pathLst>
                <a:path h="735378" w="2786604">
                  <a:moveTo>
                    <a:pt x="0" y="0"/>
                  </a:moveTo>
                  <a:lnTo>
                    <a:pt x="2786604" y="0"/>
                  </a:lnTo>
                  <a:lnTo>
                    <a:pt x="2786604" y="735378"/>
                  </a:lnTo>
                  <a:lnTo>
                    <a:pt x="0" y="73537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5F5F5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28575"/>
              <a:ext cx="2786604" cy="7639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69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6459330" y="2122627"/>
            <a:ext cx="9981949" cy="23637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9212"/>
              </a:lnSpc>
            </a:pPr>
            <a:r>
              <a:rPr lang="en-US" b="true" sz="8374" spc="334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CONTACT US FOR FINALS?!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382814" y="5320674"/>
            <a:ext cx="3498499" cy="3573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418"/>
              </a:lnSpc>
            </a:pPr>
            <a:r>
              <a:rPr lang="en-US" b="true" sz="1860">
                <a:solidFill>
                  <a:srgbClr val="FFFFFF"/>
                </a:solidFill>
                <a:latin typeface="Agrandir Narrow Bold"/>
                <a:ea typeface="Agrandir Narrow Bold"/>
                <a:cs typeface="Agrandir Narrow Bold"/>
                <a:sym typeface="Agrandir Narrow Bold"/>
              </a:rPr>
              <a:t>jonajk111@gmail.com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3131351" y="6116047"/>
            <a:ext cx="2744525" cy="3573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418"/>
              </a:lnSpc>
            </a:pPr>
            <a:r>
              <a:rPr lang="en-US" b="true" sz="1860">
                <a:solidFill>
                  <a:srgbClr val="FFFFFF"/>
                </a:solidFill>
                <a:latin typeface="Agrandir Narrow Bold"/>
                <a:ea typeface="Agrandir Narrow Bold"/>
                <a:cs typeface="Agrandir Narrow Bold"/>
                <a:sym typeface="Agrandir Narrow Bold"/>
              </a:rPr>
              <a:t>+60 13-849 7429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946611" y="6832279"/>
            <a:ext cx="4934702" cy="3573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418"/>
              </a:lnSpc>
            </a:pPr>
            <a:r>
              <a:rPr lang="en-US" b="true" sz="1860">
                <a:solidFill>
                  <a:srgbClr val="FFFFFF"/>
                </a:solidFill>
                <a:latin typeface="Agrandir Narrow Bold"/>
                <a:ea typeface="Agrandir Narrow Bold"/>
                <a:cs typeface="Agrandir Narrow Bold"/>
                <a:sym typeface="Agrandir Narrow Bold"/>
              </a:rPr>
              <a:t>Asia Pacific University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32408">
            <a:off x="-2209541" y="4065394"/>
            <a:ext cx="20865141" cy="12443211"/>
          </a:xfrm>
          <a:custGeom>
            <a:avLst/>
            <a:gdLst/>
            <a:ahLst/>
            <a:cxnLst/>
            <a:rect r="r" b="b" t="t" l="l"/>
            <a:pathLst>
              <a:path h="12443211" w="20865141">
                <a:moveTo>
                  <a:pt x="0" y="0"/>
                </a:moveTo>
                <a:lnTo>
                  <a:pt x="20865141" y="0"/>
                </a:lnTo>
                <a:lnTo>
                  <a:pt x="20865141" y="12443212"/>
                </a:lnTo>
                <a:lnTo>
                  <a:pt x="0" y="124432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77754" y="3550789"/>
            <a:ext cx="18465754" cy="5542077"/>
            <a:chOff x="0" y="0"/>
            <a:chExt cx="5053633" cy="15167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053633" cy="1516733"/>
            </a:xfrm>
            <a:custGeom>
              <a:avLst/>
              <a:gdLst/>
              <a:ahLst/>
              <a:cxnLst/>
              <a:rect r="r" b="b" t="t" l="l"/>
              <a:pathLst>
                <a:path h="1516733" w="5053633">
                  <a:moveTo>
                    <a:pt x="0" y="0"/>
                  </a:moveTo>
                  <a:lnTo>
                    <a:pt x="5053633" y="0"/>
                  </a:lnTo>
                  <a:lnTo>
                    <a:pt x="5053633" y="1516733"/>
                  </a:lnTo>
                  <a:lnTo>
                    <a:pt x="0" y="1516733"/>
                  </a:lnTo>
                  <a:close/>
                </a:path>
              </a:pathLst>
            </a:custGeom>
            <a:gradFill rotWithShape="true">
              <a:gsLst>
                <a:gs pos="0">
                  <a:srgbClr val="B34593">
                    <a:alpha val="100000"/>
                  </a:srgbClr>
                </a:gs>
                <a:gs pos="100000">
                  <a:srgbClr val="151F52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5053633" cy="15548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3959316" y="3356702"/>
            <a:ext cx="3274244" cy="4010598"/>
          </a:xfrm>
          <a:custGeom>
            <a:avLst/>
            <a:gdLst/>
            <a:ahLst/>
            <a:cxnLst/>
            <a:rect r="r" b="b" t="t" l="l"/>
            <a:pathLst>
              <a:path h="4010598" w="3274244">
                <a:moveTo>
                  <a:pt x="0" y="0"/>
                </a:moveTo>
                <a:lnTo>
                  <a:pt x="3274244" y="0"/>
                </a:lnTo>
                <a:lnTo>
                  <a:pt x="3274244" y="4010598"/>
                </a:lnTo>
                <a:lnTo>
                  <a:pt x="0" y="401059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9206" t="-19339" r="-5445" b="-5462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94425" y="3356702"/>
            <a:ext cx="3198289" cy="4028747"/>
          </a:xfrm>
          <a:custGeom>
            <a:avLst/>
            <a:gdLst/>
            <a:ahLst/>
            <a:cxnLst/>
            <a:rect r="r" b="b" t="t" l="l"/>
            <a:pathLst>
              <a:path h="4028747" w="3198289">
                <a:moveTo>
                  <a:pt x="0" y="0"/>
                </a:moveTo>
                <a:lnTo>
                  <a:pt x="3198288" y="0"/>
                </a:lnTo>
                <a:lnTo>
                  <a:pt x="3198288" y="4028747"/>
                </a:lnTo>
                <a:lnTo>
                  <a:pt x="0" y="402874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28634" r="0" b="-12497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7557410" y="3374850"/>
            <a:ext cx="3297850" cy="4108155"/>
          </a:xfrm>
          <a:custGeom>
            <a:avLst/>
            <a:gdLst/>
            <a:ahLst/>
            <a:cxnLst/>
            <a:rect r="r" b="b" t="t" l="l"/>
            <a:pathLst>
              <a:path h="4108155" w="3297850">
                <a:moveTo>
                  <a:pt x="0" y="0"/>
                </a:moveTo>
                <a:lnTo>
                  <a:pt x="3297850" y="0"/>
                </a:lnTo>
                <a:lnTo>
                  <a:pt x="3297850" y="4108155"/>
                </a:lnTo>
                <a:lnTo>
                  <a:pt x="0" y="410815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2493" t="-26330" r="-5928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1179110" y="3374850"/>
            <a:ext cx="3237692" cy="4108155"/>
          </a:xfrm>
          <a:custGeom>
            <a:avLst/>
            <a:gdLst/>
            <a:ahLst/>
            <a:cxnLst/>
            <a:rect r="r" b="b" t="t" l="l"/>
            <a:pathLst>
              <a:path h="4108155" w="3237692">
                <a:moveTo>
                  <a:pt x="0" y="0"/>
                </a:moveTo>
                <a:lnTo>
                  <a:pt x="3237692" y="0"/>
                </a:lnTo>
                <a:lnTo>
                  <a:pt x="3237692" y="4108155"/>
                </a:lnTo>
                <a:lnTo>
                  <a:pt x="0" y="410815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3538" t="-13976" r="-7016" b="-2196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4739449" y="3374850"/>
            <a:ext cx="3237692" cy="4108155"/>
          </a:xfrm>
          <a:custGeom>
            <a:avLst/>
            <a:gdLst/>
            <a:ahLst/>
            <a:cxnLst/>
            <a:rect r="r" b="b" t="t" l="l"/>
            <a:pathLst>
              <a:path h="4108155" w="3237692">
                <a:moveTo>
                  <a:pt x="0" y="0"/>
                </a:moveTo>
                <a:lnTo>
                  <a:pt x="3237693" y="0"/>
                </a:lnTo>
                <a:lnTo>
                  <a:pt x="3237693" y="4108155"/>
                </a:lnTo>
                <a:lnTo>
                  <a:pt x="0" y="410815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4158" r="0" b="-922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6074634" y="2096921"/>
            <a:ext cx="6138732" cy="8376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51"/>
              </a:lnSpc>
            </a:pPr>
            <a:r>
              <a:rPr lang="en-US" b="true" sz="6351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THE TEAM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891847" y="7679527"/>
            <a:ext cx="3409182" cy="465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33"/>
              </a:lnSpc>
              <a:spcBef>
                <a:spcPct val="0"/>
              </a:spcBef>
            </a:pPr>
            <a:r>
              <a:rPr lang="en-US" b="true" sz="2309">
                <a:solidFill>
                  <a:srgbClr val="FFFFFF"/>
                </a:solidFill>
                <a:latin typeface="Agrandir Narrow Bold"/>
                <a:ea typeface="Agrandir Narrow Bold"/>
                <a:cs typeface="Agrandir Narrow Bold"/>
                <a:sym typeface="Agrandir Narrow Bold"/>
              </a:rPr>
              <a:t>Cheah Thong Yau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297112" y="8116162"/>
            <a:ext cx="2598652" cy="3462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64"/>
              </a:lnSpc>
              <a:spcBef>
                <a:spcPct val="0"/>
              </a:spcBef>
            </a:pPr>
            <a:r>
              <a:rPr lang="en-US" sz="2117" i="true">
                <a:solidFill>
                  <a:srgbClr val="FFFFFF"/>
                </a:solidFill>
                <a:latin typeface="Open Sauce Italics"/>
                <a:ea typeface="Open Sauce Italics"/>
                <a:cs typeface="Open Sauce Italics"/>
                <a:sym typeface="Open Sauce Italics"/>
              </a:rPr>
              <a:t>Analytics Specialist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562090" y="7675176"/>
            <a:ext cx="3288491" cy="465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33"/>
              </a:lnSpc>
              <a:spcBef>
                <a:spcPct val="0"/>
              </a:spcBef>
            </a:pPr>
            <a:r>
              <a:rPr lang="en-US" b="true" sz="2309">
                <a:solidFill>
                  <a:srgbClr val="FFFFFF"/>
                </a:solidFill>
                <a:latin typeface="Agrandir Narrow Bold"/>
                <a:ea typeface="Agrandir Narrow Bold"/>
                <a:cs typeface="Agrandir Narrow Bold"/>
                <a:sym typeface="Agrandir Narrow Bold"/>
              </a:rPr>
              <a:t>Jonathan Yeo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976068" y="8111811"/>
            <a:ext cx="2460535" cy="3506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64"/>
              </a:lnSpc>
              <a:spcBef>
                <a:spcPct val="0"/>
              </a:spcBef>
            </a:pPr>
            <a:r>
              <a:rPr lang="en-US" sz="2117" i="true">
                <a:solidFill>
                  <a:srgbClr val="FFFFFF"/>
                </a:solidFill>
                <a:latin typeface="Open Sauce Italics"/>
                <a:ea typeface="Open Sauce Italics"/>
                <a:cs typeface="Open Sauce Italics"/>
                <a:sym typeface="Open Sauce Italics"/>
              </a:rPr>
              <a:t>Business manager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1338663" y="7670826"/>
            <a:ext cx="2918588" cy="465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33"/>
              </a:lnSpc>
              <a:spcBef>
                <a:spcPct val="0"/>
              </a:spcBef>
            </a:pPr>
            <a:r>
              <a:rPr lang="en-US" b="true" sz="2309">
                <a:solidFill>
                  <a:srgbClr val="FFFFFF"/>
                </a:solidFill>
                <a:latin typeface="Agrandir Narrow Bold"/>
                <a:ea typeface="Agrandir Narrow Bold"/>
                <a:cs typeface="Agrandir Narrow Bold"/>
                <a:sym typeface="Agrandir Narrow Bold"/>
              </a:rPr>
              <a:t>Daren Tee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1611427" y="8107461"/>
            <a:ext cx="2373060" cy="3506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64"/>
              </a:lnSpc>
              <a:spcBef>
                <a:spcPct val="0"/>
              </a:spcBef>
            </a:pPr>
            <a:r>
              <a:rPr lang="en-US" sz="2117" i="true">
                <a:solidFill>
                  <a:srgbClr val="FFFFFF"/>
                </a:solidFill>
                <a:latin typeface="Open Sauce Italics"/>
                <a:ea typeface="Open Sauce Italics"/>
                <a:cs typeface="Open Sauce Italics"/>
                <a:sym typeface="Open Sauce Italics"/>
              </a:rPr>
              <a:t>App Developer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4653704" y="7679527"/>
            <a:ext cx="3409182" cy="465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33"/>
              </a:lnSpc>
              <a:spcBef>
                <a:spcPct val="0"/>
              </a:spcBef>
            </a:pPr>
            <a:r>
              <a:rPr lang="en-US" b="true" sz="2309">
                <a:solidFill>
                  <a:srgbClr val="FFFFFF"/>
                </a:solidFill>
                <a:latin typeface="Agrandir Narrow Bold"/>
                <a:ea typeface="Agrandir Narrow Bold"/>
                <a:cs typeface="Agrandir Narrow Bold"/>
                <a:sym typeface="Agrandir Narrow Bold"/>
              </a:rPr>
              <a:t>Haresh Thiyakarajan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88978" y="7675176"/>
            <a:ext cx="3409182" cy="465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33"/>
              </a:lnSpc>
              <a:spcBef>
                <a:spcPct val="0"/>
              </a:spcBef>
            </a:pPr>
            <a:r>
              <a:rPr lang="en-US" b="true" sz="2309">
                <a:solidFill>
                  <a:srgbClr val="FFFFFF"/>
                </a:solidFill>
                <a:latin typeface="Agrandir Narrow Bold"/>
                <a:ea typeface="Agrandir Narrow Bold"/>
                <a:cs typeface="Agrandir Narrow Bold"/>
                <a:sym typeface="Agrandir Narrow Bold"/>
              </a:rPr>
              <a:t>Harris Muslisham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5171766" y="8111811"/>
            <a:ext cx="2373060" cy="3462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64"/>
              </a:lnSpc>
              <a:spcBef>
                <a:spcPct val="0"/>
              </a:spcBef>
            </a:pPr>
            <a:r>
              <a:rPr lang="en-US" sz="2117" i="true">
                <a:solidFill>
                  <a:srgbClr val="FFFFFF"/>
                </a:solidFill>
                <a:latin typeface="Open Sauce Italics"/>
                <a:ea typeface="Open Sauce Italics"/>
                <a:cs typeface="Open Sauce Italics"/>
                <a:sym typeface="Open Sauce Italics"/>
              </a:rPr>
              <a:t>App Developer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807039" y="8116162"/>
            <a:ext cx="2373060" cy="3462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64"/>
              </a:lnSpc>
              <a:spcBef>
                <a:spcPct val="0"/>
              </a:spcBef>
            </a:pPr>
            <a:r>
              <a:rPr lang="en-US" sz="2117" i="true">
                <a:solidFill>
                  <a:srgbClr val="FFFFFF"/>
                </a:solidFill>
                <a:latin typeface="Open Sauce Italics"/>
                <a:ea typeface="Open Sauce Italics"/>
                <a:cs typeface="Open Sauce Italics"/>
                <a:sym typeface="Open Sauce Italics"/>
              </a:rPr>
              <a:t>Project manager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923865">
            <a:off x="-2984685" y="1184351"/>
            <a:ext cx="15802157" cy="9423832"/>
          </a:xfrm>
          <a:custGeom>
            <a:avLst/>
            <a:gdLst/>
            <a:ahLst/>
            <a:cxnLst/>
            <a:rect r="r" b="b" t="t" l="l"/>
            <a:pathLst>
              <a:path h="9423832" w="15802157">
                <a:moveTo>
                  <a:pt x="0" y="0"/>
                </a:moveTo>
                <a:lnTo>
                  <a:pt x="15802157" y="0"/>
                </a:lnTo>
                <a:lnTo>
                  <a:pt x="15802157" y="9423832"/>
                </a:lnTo>
                <a:lnTo>
                  <a:pt x="0" y="94238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5400000">
            <a:off x="7108209" y="-413522"/>
            <a:ext cx="11245538" cy="11114043"/>
            <a:chOff x="0" y="0"/>
            <a:chExt cx="2961788" cy="292715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961788" cy="2927155"/>
            </a:xfrm>
            <a:custGeom>
              <a:avLst/>
              <a:gdLst/>
              <a:ahLst/>
              <a:cxnLst/>
              <a:rect r="r" b="b" t="t" l="l"/>
              <a:pathLst>
                <a:path h="2927155" w="2961788">
                  <a:moveTo>
                    <a:pt x="0" y="0"/>
                  </a:moveTo>
                  <a:lnTo>
                    <a:pt x="2961788" y="0"/>
                  </a:lnTo>
                  <a:lnTo>
                    <a:pt x="2961788" y="2927155"/>
                  </a:lnTo>
                  <a:lnTo>
                    <a:pt x="0" y="2927155"/>
                  </a:lnTo>
                  <a:close/>
                </a:path>
              </a:pathLst>
            </a:custGeom>
            <a:solidFill>
              <a:srgbClr val="192253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2961788" cy="29557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69"/>
                </a:lnSpc>
              </a:pPr>
            </a:p>
          </p:txBody>
        </p:sp>
      </p:grpSp>
      <p:sp>
        <p:nvSpPr>
          <p:cNvPr name="AutoShape 6" id="6"/>
          <p:cNvSpPr/>
          <p:nvPr/>
        </p:nvSpPr>
        <p:spPr>
          <a:xfrm flipH="true" flipV="true">
            <a:off x="-488525" y="8289279"/>
            <a:ext cx="15156557" cy="0"/>
          </a:xfrm>
          <a:prstGeom prst="line">
            <a:avLst/>
          </a:prstGeom>
          <a:ln cap="flat" w="76200">
            <a:solidFill>
              <a:srgbClr val="C23A9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 flipH="true">
            <a:off x="9144000" y="2561194"/>
            <a:ext cx="9762675" cy="0"/>
          </a:xfrm>
          <a:prstGeom prst="line">
            <a:avLst/>
          </a:prstGeom>
          <a:ln cap="flat" w="76200">
            <a:solidFill>
              <a:srgbClr val="F5F5F5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8" id="8"/>
          <p:cNvGrpSpPr/>
          <p:nvPr/>
        </p:nvGrpSpPr>
        <p:grpSpPr>
          <a:xfrm rot="0">
            <a:off x="9016076" y="3106552"/>
            <a:ext cx="1700007" cy="1700007"/>
            <a:chOff x="0" y="0"/>
            <a:chExt cx="2266676" cy="226667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266676" cy="2266676"/>
            </a:xfrm>
            <a:custGeom>
              <a:avLst/>
              <a:gdLst/>
              <a:ahLst/>
              <a:cxnLst/>
              <a:rect r="r" b="b" t="t" l="l"/>
              <a:pathLst>
                <a:path h="2266676" w="2266676">
                  <a:moveTo>
                    <a:pt x="0" y="0"/>
                  </a:moveTo>
                  <a:lnTo>
                    <a:pt x="2266676" y="0"/>
                  </a:lnTo>
                  <a:lnTo>
                    <a:pt x="2266676" y="2266676"/>
                  </a:lnTo>
                  <a:lnTo>
                    <a:pt x="0" y="22666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370508" y="334444"/>
              <a:ext cx="1574516" cy="1574516"/>
            </a:xfrm>
            <a:custGeom>
              <a:avLst/>
              <a:gdLst/>
              <a:ahLst/>
              <a:cxnLst/>
              <a:rect r="r" b="b" t="t" l="l"/>
              <a:pathLst>
                <a:path h="1574516" w="1574516">
                  <a:moveTo>
                    <a:pt x="0" y="0"/>
                  </a:moveTo>
                  <a:lnTo>
                    <a:pt x="1574516" y="0"/>
                  </a:lnTo>
                  <a:lnTo>
                    <a:pt x="1574516" y="1574516"/>
                  </a:lnTo>
                  <a:lnTo>
                    <a:pt x="0" y="15745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9016076" y="5723226"/>
            <a:ext cx="1772207" cy="1772207"/>
          </a:xfrm>
          <a:custGeom>
            <a:avLst/>
            <a:gdLst/>
            <a:ahLst/>
            <a:cxnLst/>
            <a:rect r="r" b="b" t="t" l="l"/>
            <a:pathLst>
              <a:path h="1772207" w="1772207">
                <a:moveTo>
                  <a:pt x="0" y="0"/>
                </a:moveTo>
                <a:lnTo>
                  <a:pt x="1772207" y="0"/>
                </a:lnTo>
                <a:lnTo>
                  <a:pt x="1772207" y="1772207"/>
                </a:lnTo>
                <a:lnTo>
                  <a:pt x="0" y="177220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9144000" y="1462644"/>
            <a:ext cx="6899678" cy="784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049"/>
              </a:lnSpc>
            </a:pPr>
            <a:r>
              <a:rPr lang="en-US" b="true" sz="5499" spc="175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DO YOU FEEL...?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215184" y="3402955"/>
            <a:ext cx="5870874" cy="14036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27"/>
              </a:lnSpc>
            </a:pPr>
            <a:r>
              <a:rPr lang="en-US" sz="2399" b="true">
                <a:solidFill>
                  <a:srgbClr val="FFFFFF"/>
                </a:solidFill>
                <a:latin typeface="Agrandir Narrow Bold"/>
                <a:ea typeface="Agrandir Narrow Bold"/>
                <a:cs typeface="Agrandir Narrow Bold"/>
                <a:sym typeface="Agrandir Narrow Bold"/>
              </a:rPr>
              <a:t>LACK OF TRANSPARENCY DONATING TO FUNDRAISERS?</a:t>
            </a:r>
          </a:p>
          <a:p>
            <a:pPr algn="ctr">
              <a:lnSpc>
                <a:spcPts val="3527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11424484" y="6263254"/>
            <a:ext cx="5452276" cy="754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39"/>
              </a:lnSpc>
              <a:spcBef>
                <a:spcPct val="0"/>
              </a:spcBef>
            </a:pPr>
            <a:r>
              <a:rPr lang="en-US" b="true" sz="2399" spc="95">
                <a:solidFill>
                  <a:srgbClr val="FFFFFF"/>
                </a:solidFill>
                <a:latin typeface="Agrandir Narrow Bold"/>
                <a:ea typeface="Agrandir Narrow Bold"/>
                <a:cs typeface="Agrandir Narrow Bold"/>
                <a:sym typeface="Agrandir Narrow Bold"/>
              </a:rPr>
              <a:t>NO DRIVE IN OFFERING A SMALL DONATION WITHOUT RETURNS?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47453">
            <a:off x="-212140" y="-387358"/>
            <a:ext cx="18712279" cy="11061715"/>
          </a:xfrm>
          <a:custGeom>
            <a:avLst/>
            <a:gdLst/>
            <a:ahLst/>
            <a:cxnLst/>
            <a:rect r="r" b="b" t="t" l="l"/>
            <a:pathLst>
              <a:path h="11061715" w="18712279">
                <a:moveTo>
                  <a:pt x="441100" y="0"/>
                </a:moveTo>
                <a:lnTo>
                  <a:pt x="18712280" y="784177"/>
                </a:lnTo>
                <a:lnTo>
                  <a:pt x="18271180" y="11061716"/>
                </a:lnTo>
                <a:lnTo>
                  <a:pt x="0" y="10277539"/>
                </a:lnTo>
                <a:lnTo>
                  <a:pt x="441100" y="0"/>
                </a:lnTo>
                <a:close/>
              </a:path>
            </a:pathLst>
          </a:custGeom>
          <a:blipFill>
            <a:blip r:embed="rId2"/>
            <a:stretch>
              <a:fillRect l="-9549" t="-14710" r="-62593" b="-49091"/>
            </a:stretch>
          </a:blipFill>
        </p:spPr>
      </p:sp>
      <p:graphicFrame>
        <p:nvGraphicFramePr>
          <p:cNvPr name="Table 3" id="3"/>
          <p:cNvGraphicFramePr>
            <a:graphicFrameLocks noGrp="true"/>
          </p:cNvGraphicFramePr>
          <p:nvPr/>
        </p:nvGraphicFramePr>
        <p:xfrm>
          <a:off x="1567560" y="3032644"/>
          <a:ext cx="15395695" cy="5694938"/>
        </p:xfrm>
        <a:graphic>
          <a:graphicData uri="http://schemas.openxmlformats.org/drawingml/2006/table">
            <a:tbl>
              <a:tblPr/>
              <a:tblGrid>
                <a:gridCol w="6760080"/>
                <a:gridCol w="4138491"/>
                <a:gridCol w="4497124"/>
              </a:tblGrid>
              <a:tr h="1470548"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64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499">
                          <a:solidFill>
                            <a:srgbClr val="202354"/>
                          </a:solidFill>
                          <a:latin typeface="Days"/>
                          <a:ea typeface="Days"/>
                          <a:cs typeface="Days"/>
                          <a:sym typeface="Days"/>
                        </a:rPr>
                        <a:t>APP/PLATFORM</a:t>
                      </a:r>
                      <a:endParaRPr lang="en-US" sz="1100"/>
                    </a:p>
                  </a:txBody>
                  <a:tcPr marL="299753" marR="299753" marT="299753" marB="299753" anchor="ctr">
                    <a:lnL cmpd="sng" algn="ctr" cap="flat" w="0">
                      <a:solidFill>
                        <a:srgbClr val="A94D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A94D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A94D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A94D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64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499">
                          <a:solidFill>
                            <a:srgbClr val="202354"/>
                          </a:solidFill>
                          <a:latin typeface="Days"/>
                          <a:ea typeface="Days"/>
                          <a:cs typeface="Days"/>
                          <a:sym typeface="Days"/>
                        </a:rPr>
                        <a:t>Strengths</a:t>
                      </a:r>
                      <a:endParaRPr lang="en-US" sz="1100"/>
                    </a:p>
                  </a:txBody>
                  <a:tcPr marL="299753" marR="299753" marT="299753" marB="299753" anchor="ctr">
                    <a:lnL cmpd="sng" algn="ctr" cap="flat" w="0">
                      <a:solidFill>
                        <a:srgbClr val="A94D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A94D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A94D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A94D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64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499">
                          <a:solidFill>
                            <a:srgbClr val="202354"/>
                          </a:solidFill>
                          <a:latin typeface="Days"/>
                          <a:ea typeface="Days"/>
                          <a:cs typeface="Days"/>
                          <a:sym typeface="Days"/>
                        </a:rPr>
                        <a:t>Weaknesses</a:t>
                      </a:r>
                      <a:endParaRPr lang="en-US" sz="1100"/>
                    </a:p>
                  </a:txBody>
                  <a:tcPr marL="299753" marR="299753" marT="299753" marB="299753" anchor="ctr">
                    <a:lnL cmpd="sng" algn="ctr" cap="flat" w="0">
                      <a:solidFill>
                        <a:srgbClr val="A94D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A94D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A94D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A94D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</a:tr>
              <a:tr h="1435638"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303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173">
                          <a:solidFill>
                            <a:srgbClr val="202354"/>
                          </a:solidFill>
                          <a:latin typeface="Days"/>
                          <a:ea typeface="Days"/>
                          <a:cs typeface="Days"/>
                          <a:sym typeface="Days"/>
                        </a:rPr>
                        <a:t>Etsy for Charity</a:t>
                      </a:r>
                      <a:endParaRPr lang="en-US" sz="1100"/>
                    </a:p>
                  </a:txBody>
                  <a:tcPr marL="299753" marR="299753" marT="299753" marB="299753" anchor="ctr">
                    <a:lnL cmpd="sng" algn="ctr" cap="flat" w="0">
                      <a:solidFill>
                        <a:srgbClr val="A94D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A94D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A94D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A94D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331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b="true" sz="2199">
                          <a:solidFill>
                            <a:srgbClr val="202354"/>
                          </a:solidFill>
                          <a:latin typeface="Open Sauce Bold"/>
                          <a:ea typeface="Open Sauce Bold"/>
                          <a:cs typeface="Open Sauce Bold"/>
                          <a:sym typeface="Open Sauce Bold"/>
                        </a:rPr>
                        <a:t>Handmade Donations</a:t>
                      </a:r>
                      <a:endParaRPr lang="en-US" sz="1100"/>
                    </a:p>
                  </a:txBody>
                  <a:tcPr marL="299753" marR="299753" marT="299753" marB="299753" anchor="ctr">
                    <a:lnL cmpd="sng" algn="ctr" cap="flat" w="0">
                      <a:solidFill>
                        <a:srgbClr val="A94D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A94D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A94D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A94D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331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b="true" sz="2199">
                          <a:solidFill>
                            <a:srgbClr val="202354"/>
                          </a:solidFill>
                          <a:latin typeface="Open Sauce Bold"/>
                          <a:ea typeface="Open Sauce Bold"/>
                          <a:cs typeface="Open Sauce Bold"/>
                          <a:sym typeface="Open Sauce Bold"/>
                        </a:rPr>
                        <a:t>Lacks Transaction Transparency</a:t>
                      </a:r>
                      <a:endParaRPr lang="en-US" sz="1100"/>
                    </a:p>
                  </a:txBody>
                  <a:tcPr marL="299753" marR="299753" marT="299753" marB="299753" anchor="ctr">
                    <a:lnL cmpd="sng" algn="ctr" cap="flat" w="0">
                      <a:solidFill>
                        <a:srgbClr val="A94D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A94D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A94D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A94D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</a:tr>
              <a:tr h="1394376"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303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173">
                          <a:solidFill>
                            <a:srgbClr val="202354"/>
                          </a:solidFill>
                          <a:latin typeface="Days"/>
                          <a:ea typeface="Days"/>
                          <a:cs typeface="Days"/>
                          <a:sym typeface="Days"/>
                        </a:rPr>
                        <a:t>GoFundMe</a:t>
                      </a:r>
                      <a:endParaRPr lang="en-US" sz="1100"/>
                    </a:p>
                  </a:txBody>
                  <a:tcPr marL="299753" marR="299753" marT="299753" marB="299753" anchor="ctr">
                    <a:lnL cmpd="sng" algn="ctr" cap="flat" w="0">
                      <a:solidFill>
                        <a:srgbClr val="A94D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A94D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A94D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A94D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331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b="true" sz="2199">
                          <a:solidFill>
                            <a:srgbClr val="202354"/>
                          </a:solidFill>
                          <a:latin typeface="Open Sauce Bold"/>
                          <a:ea typeface="Open Sauce Bold"/>
                          <a:cs typeface="Open Sauce Bold"/>
                          <a:sym typeface="Open Sauce Bold"/>
                        </a:rPr>
                        <a:t>High Donation Reach</a:t>
                      </a:r>
                      <a:endParaRPr lang="en-US" sz="1100"/>
                    </a:p>
                  </a:txBody>
                  <a:tcPr marL="299753" marR="299753" marT="299753" marB="299753" anchor="ctr">
                    <a:lnL cmpd="sng" algn="ctr" cap="flat" w="0">
                      <a:solidFill>
                        <a:srgbClr val="A94D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A94D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A94D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A94D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331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b="true" sz="2199">
                          <a:solidFill>
                            <a:srgbClr val="202354"/>
                          </a:solidFill>
                          <a:latin typeface="Open Sauce Bold"/>
                          <a:ea typeface="Open Sauce Bold"/>
                          <a:cs typeface="Open Sauce Bold"/>
                          <a:sym typeface="Open Sauce Bold"/>
                        </a:rPr>
                        <a:t>Doesn’t Offer a Product in Return</a:t>
                      </a:r>
                      <a:endParaRPr lang="en-US" sz="1100"/>
                    </a:p>
                  </a:txBody>
                  <a:tcPr marL="299753" marR="299753" marT="299753" marB="299753" anchor="ctr">
                    <a:lnL cmpd="sng" algn="ctr" cap="flat" w="0">
                      <a:solidFill>
                        <a:srgbClr val="A94D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A94D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A94D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A94D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</a:tr>
              <a:tr h="1394376"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303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173">
                          <a:solidFill>
                            <a:srgbClr val="202354"/>
                          </a:solidFill>
                          <a:latin typeface="Days"/>
                          <a:ea typeface="Days"/>
                          <a:cs typeface="Days"/>
                          <a:sym typeface="Days"/>
                        </a:rPr>
                        <a:t>Thrift for Good</a:t>
                      </a:r>
                      <a:endParaRPr lang="en-US" sz="1100"/>
                    </a:p>
                  </a:txBody>
                  <a:tcPr marL="299753" marR="299753" marT="299753" marB="299753" anchor="ctr">
                    <a:lnL cmpd="sng" algn="ctr" cap="flat" w="0">
                      <a:solidFill>
                        <a:srgbClr val="A94D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A94D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A94D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A94D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331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b="true" sz="2199">
                          <a:solidFill>
                            <a:srgbClr val="202354"/>
                          </a:solidFill>
                          <a:latin typeface="Open Sauce Bold"/>
                          <a:ea typeface="Open Sauce Bold"/>
                          <a:cs typeface="Open Sauce Bold"/>
                          <a:sym typeface="Open Sauce Bold"/>
                        </a:rPr>
                        <a:t>Purpose-Driven Clothing</a:t>
                      </a:r>
                      <a:endParaRPr lang="en-US" sz="1100"/>
                    </a:p>
                  </a:txBody>
                  <a:tcPr marL="299753" marR="299753" marT="299753" marB="299753" anchor="ctr">
                    <a:lnL cmpd="sng" algn="ctr" cap="flat" w="0">
                      <a:solidFill>
                        <a:srgbClr val="A94D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A94D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A94D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A94D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331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b="true" sz="2199">
                          <a:solidFill>
                            <a:srgbClr val="202354"/>
                          </a:solidFill>
                          <a:latin typeface="Open Sauce Bold"/>
                          <a:ea typeface="Open Sauce Bold"/>
                          <a:cs typeface="Open Sauce Bold"/>
                          <a:sym typeface="Open Sauce Bold"/>
                        </a:rPr>
                        <a:t>No Limited-Time Urgency</a:t>
                      </a:r>
                      <a:endParaRPr lang="en-US" sz="1100"/>
                    </a:p>
                  </a:txBody>
                  <a:tcPr marL="299753" marR="299753" marT="299753" marB="299753" anchor="ctr">
                    <a:lnL cmpd="sng" algn="ctr" cap="flat" w="0">
                      <a:solidFill>
                        <a:srgbClr val="A94D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A94D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A94D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A94D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</a:tr>
            </a:tbl>
          </a:graphicData>
        </a:graphic>
      </p:graphicFrame>
      <p:sp>
        <p:nvSpPr>
          <p:cNvPr name="TextBox 4" id="4"/>
          <p:cNvSpPr txBox="true"/>
          <p:nvPr/>
        </p:nvSpPr>
        <p:spPr>
          <a:xfrm rot="0">
            <a:off x="3422550" y="1585492"/>
            <a:ext cx="11442900" cy="1009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20"/>
              </a:lnSpc>
            </a:pPr>
            <a:r>
              <a:rPr lang="en-US" b="true" sz="6600" spc="666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EXISTING PLATFORMS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887759" y="2605375"/>
            <a:ext cx="20370072" cy="6018193"/>
            <a:chOff x="0" y="0"/>
            <a:chExt cx="5364957" cy="158503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364957" cy="1585039"/>
            </a:xfrm>
            <a:custGeom>
              <a:avLst/>
              <a:gdLst/>
              <a:ahLst/>
              <a:cxnLst/>
              <a:rect r="r" b="b" t="t" l="l"/>
              <a:pathLst>
                <a:path h="1585039" w="5364957">
                  <a:moveTo>
                    <a:pt x="0" y="0"/>
                  </a:moveTo>
                  <a:lnTo>
                    <a:pt x="5364957" y="0"/>
                  </a:lnTo>
                  <a:lnTo>
                    <a:pt x="5364957" y="1585039"/>
                  </a:lnTo>
                  <a:lnTo>
                    <a:pt x="0" y="1585039"/>
                  </a:lnTo>
                  <a:close/>
                </a:path>
              </a:pathLst>
            </a:custGeom>
            <a:solidFill>
              <a:srgbClr val="F5F5F5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5364957" cy="161361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69"/>
                </a:lnSpc>
              </a:pPr>
            </a:p>
          </p:txBody>
        </p:sp>
      </p:grpSp>
      <p:sp>
        <p:nvSpPr>
          <p:cNvPr name="AutoShape 6" id="6"/>
          <p:cNvSpPr/>
          <p:nvPr/>
        </p:nvSpPr>
        <p:spPr>
          <a:xfrm flipH="true" flipV="true">
            <a:off x="-7266123" y="5614472"/>
            <a:ext cx="15156557" cy="0"/>
          </a:xfrm>
          <a:prstGeom prst="line">
            <a:avLst/>
          </a:prstGeom>
          <a:ln cap="flat" w="76200">
            <a:solidFill>
              <a:srgbClr val="C23A9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8658225" y="3690990"/>
            <a:ext cx="1217401" cy="1217401"/>
          </a:xfrm>
          <a:custGeom>
            <a:avLst/>
            <a:gdLst/>
            <a:ahLst/>
            <a:cxnLst/>
            <a:rect r="r" b="b" t="t" l="l"/>
            <a:pathLst>
              <a:path h="1217401" w="1217401">
                <a:moveTo>
                  <a:pt x="0" y="0"/>
                </a:moveTo>
                <a:lnTo>
                  <a:pt x="1217401" y="0"/>
                </a:lnTo>
                <a:lnTo>
                  <a:pt x="1217401" y="1217401"/>
                </a:lnTo>
                <a:lnTo>
                  <a:pt x="0" y="12174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rnd">
            <a:solidFill>
              <a:srgbClr val="000000"/>
            </a:solidFill>
            <a:prstDash val="solid"/>
            <a:round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13999082" y="3554407"/>
            <a:ext cx="1399512" cy="1399512"/>
          </a:xfrm>
          <a:custGeom>
            <a:avLst/>
            <a:gdLst/>
            <a:ahLst/>
            <a:cxnLst/>
            <a:rect r="r" b="b" t="t" l="l"/>
            <a:pathLst>
              <a:path h="1399512" w="1399512">
                <a:moveTo>
                  <a:pt x="0" y="0"/>
                </a:moveTo>
                <a:lnTo>
                  <a:pt x="1399512" y="0"/>
                </a:lnTo>
                <a:lnTo>
                  <a:pt x="1399512" y="1399512"/>
                </a:lnTo>
                <a:lnTo>
                  <a:pt x="0" y="13995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  <a:ln w="38100" cap="rnd">
            <a:solidFill>
              <a:srgbClr val="000000"/>
            </a:solidFill>
            <a:prstDash val="solid"/>
            <a:round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8635461" y="5901154"/>
            <a:ext cx="1262928" cy="1262928"/>
          </a:xfrm>
          <a:custGeom>
            <a:avLst/>
            <a:gdLst/>
            <a:ahLst/>
            <a:cxnLst/>
            <a:rect r="r" b="b" t="t" l="l"/>
            <a:pathLst>
              <a:path h="1262928" w="1262928">
                <a:moveTo>
                  <a:pt x="0" y="0"/>
                </a:moveTo>
                <a:lnTo>
                  <a:pt x="1262928" y="0"/>
                </a:lnTo>
                <a:lnTo>
                  <a:pt x="1262928" y="1262929"/>
                </a:lnTo>
                <a:lnTo>
                  <a:pt x="0" y="126292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  <a:ln w="38100" cap="rnd">
            <a:solidFill>
              <a:srgbClr val="000000"/>
            </a:solidFill>
            <a:prstDash val="solid"/>
            <a:round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13841919" y="5810098"/>
            <a:ext cx="1551272" cy="1551272"/>
          </a:xfrm>
          <a:custGeom>
            <a:avLst/>
            <a:gdLst/>
            <a:ahLst/>
            <a:cxnLst/>
            <a:rect r="r" b="b" t="t" l="l"/>
            <a:pathLst>
              <a:path h="1551272" w="1551272">
                <a:moveTo>
                  <a:pt x="0" y="0"/>
                </a:moveTo>
                <a:lnTo>
                  <a:pt x="1551272" y="0"/>
                </a:lnTo>
                <a:lnTo>
                  <a:pt x="1551272" y="1551272"/>
                </a:lnTo>
                <a:lnTo>
                  <a:pt x="0" y="155127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  <a:ln w="38100" cap="rnd">
            <a:solidFill>
              <a:srgbClr val="000000"/>
            </a:solidFill>
            <a:prstDash val="solid"/>
            <a:round/>
          </a:ln>
        </p:spPr>
      </p:sp>
      <p:sp>
        <p:nvSpPr>
          <p:cNvPr name="TextBox 11" id="11"/>
          <p:cNvSpPr txBox="true"/>
          <p:nvPr/>
        </p:nvSpPr>
        <p:spPr>
          <a:xfrm rot="0">
            <a:off x="1346762" y="4483163"/>
            <a:ext cx="6543672" cy="8980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836"/>
              </a:lnSpc>
            </a:pPr>
            <a:r>
              <a:rPr lang="en-US" sz="6215" spc="198">
                <a:solidFill>
                  <a:srgbClr val="000000"/>
                </a:solidFill>
                <a:latin typeface="Days"/>
                <a:ea typeface="Days"/>
                <a:cs typeface="Days"/>
                <a:sym typeface="Days"/>
              </a:rPr>
              <a:t>OFFER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46762" y="3546981"/>
            <a:ext cx="6543672" cy="8885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836"/>
              </a:lnSpc>
            </a:pPr>
            <a:r>
              <a:rPr lang="en-US" b="true" sz="6215" spc="198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WHAT WE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052961" y="3869733"/>
            <a:ext cx="3650846" cy="931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20"/>
              </a:lnSpc>
              <a:spcBef>
                <a:spcPct val="0"/>
              </a:spcBef>
            </a:pPr>
            <a:r>
              <a:rPr lang="en-US" b="true" sz="2109" spc="84">
                <a:solidFill>
                  <a:srgbClr val="000000"/>
                </a:solidFill>
                <a:latin typeface="Agrandir Narrow Bold"/>
                <a:ea typeface="Agrandir Narrow Bold"/>
                <a:cs typeface="Agrandir Narrow Bold"/>
                <a:sym typeface="Agrandir Narrow Bold"/>
              </a:rPr>
              <a:t>•EXCLUSIVE, LIMITED-TIME MERCHANDISE TIED TO CHARITY CAUSES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5364616" y="4012671"/>
            <a:ext cx="2632827" cy="645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10"/>
              </a:lnSpc>
              <a:spcBef>
                <a:spcPct val="0"/>
              </a:spcBef>
            </a:pPr>
            <a:r>
              <a:rPr lang="en-US" b="true" sz="2100" spc="84">
                <a:solidFill>
                  <a:srgbClr val="000000"/>
                </a:solidFill>
                <a:latin typeface="Agrandir Narrow Bold"/>
                <a:ea typeface="Agrandir Narrow Bold"/>
                <a:cs typeface="Agrandir Narrow Bold"/>
                <a:sym typeface="Agrandir Narrow Bold"/>
              </a:rPr>
              <a:t>•REAL-TIME TRANSPARENCY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5393191" y="6232538"/>
            <a:ext cx="2632827" cy="931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10"/>
              </a:lnSpc>
              <a:spcBef>
                <a:spcPct val="0"/>
              </a:spcBef>
            </a:pPr>
            <a:r>
              <a:rPr lang="en-US" b="true" sz="2100" spc="84">
                <a:solidFill>
                  <a:srgbClr val="000000"/>
                </a:solidFill>
                <a:latin typeface="Agrandir Narrow Bold"/>
                <a:ea typeface="Agrandir Narrow Bold"/>
                <a:cs typeface="Agrandir Narrow Bold"/>
                <a:sym typeface="Agrandir Narrow Bold"/>
              </a:rPr>
              <a:t>•GOVERNMENT-VISIBLE DONATIONS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133924" y="5981849"/>
            <a:ext cx="2632827" cy="1217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10"/>
              </a:lnSpc>
              <a:spcBef>
                <a:spcPct val="0"/>
              </a:spcBef>
            </a:pPr>
            <a:r>
              <a:rPr lang="en-US" b="true" sz="2100" spc="84">
                <a:solidFill>
                  <a:srgbClr val="000000"/>
                </a:solidFill>
                <a:latin typeface="Agrandir Narrow Bold"/>
                <a:ea typeface="Agrandir Narrow Bold"/>
                <a:cs typeface="Agrandir Narrow Bold"/>
                <a:sym typeface="Agrandir Narrow Bold"/>
              </a:rPr>
              <a:t>•LOYALTY REWARDS FOR CONSISTENT LOGINS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015114">
            <a:off x="-7360535" y="-1325747"/>
            <a:ext cx="17280731" cy="10305599"/>
          </a:xfrm>
          <a:custGeom>
            <a:avLst/>
            <a:gdLst/>
            <a:ahLst/>
            <a:cxnLst/>
            <a:rect r="r" b="b" t="t" l="l"/>
            <a:pathLst>
              <a:path h="10305599" w="17280731">
                <a:moveTo>
                  <a:pt x="0" y="0"/>
                </a:moveTo>
                <a:lnTo>
                  <a:pt x="17280731" y="0"/>
                </a:lnTo>
                <a:lnTo>
                  <a:pt x="17280731" y="10305599"/>
                </a:lnTo>
                <a:lnTo>
                  <a:pt x="0" y="103055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566398" y="1333975"/>
            <a:ext cx="15433919" cy="7619050"/>
            <a:chOff x="0" y="0"/>
            <a:chExt cx="4064900" cy="200666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064900" cy="2006663"/>
            </a:xfrm>
            <a:custGeom>
              <a:avLst/>
              <a:gdLst/>
              <a:ahLst/>
              <a:cxnLst/>
              <a:rect r="r" b="b" t="t" l="l"/>
              <a:pathLst>
                <a:path h="2006663" w="4064900">
                  <a:moveTo>
                    <a:pt x="0" y="0"/>
                  </a:moveTo>
                  <a:lnTo>
                    <a:pt x="4064900" y="0"/>
                  </a:lnTo>
                  <a:lnTo>
                    <a:pt x="4064900" y="2006663"/>
                  </a:lnTo>
                  <a:lnTo>
                    <a:pt x="0" y="2006663"/>
                  </a:lnTo>
                  <a:close/>
                </a:path>
              </a:pathLst>
            </a:custGeom>
            <a:solidFill>
              <a:srgbClr val="F5F5F5"/>
            </a:solidFill>
            <a:ln w="38100" cap="sq">
              <a:solidFill>
                <a:srgbClr val="202354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4064900" cy="20352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6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4758194" y="5057775"/>
            <a:ext cx="3736180" cy="370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Agrandir Narrow"/>
                <a:ea typeface="Agrandir Narrow"/>
                <a:cs typeface="Agrandir Narrow"/>
                <a:sym typeface="Agrandir Narrow"/>
              </a:rPr>
              <a:t>Core product sales 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3489978" y="4577246"/>
            <a:ext cx="898829" cy="937562"/>
            <a:chOff x="0" y="0"/>
            <a:chExt cx="1198439" cy="1250083"/>
          </a:xfrm>
        </p:grpSpPr>
        <p:grpSp>
          <p:nvGrpSpPr>
            <p:cNvPr name="Group 8" id="8"/>
            <p:cNvGrpSpPr/>
            <p:nvPr/>
          </p:nvGrpSpPr>
          <p:grpSpPr>
            <a:xfrm rot="0">
              <a:off x="0" y="0"/>
              <a:ext cx="1198439" cy="1250083"/>
              <a:chOff x="0" y="0"/>
              <a:chExt cx="354711" cy="369996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354711" cy="369996"/>
              </a:xfrm>
              <a:custGeom>
                <a:avLst/>
                <a:gdLst/>
                <a:ahLst/>
                <a:cxnLst/>
                <a:rect r="r" b="b" t="t" l="l"/>
                <a:pathLst>
                  <a:path h="369996" w="354711">
                    <a:moveTo>
                      <a:pt x="0" y="0"/>
                    </a:moveTo>
                    <a:lnTo>
                      <a:pt x="354711" y="0"/>
                    </a:lnTo>
                    <a:lnTo>
                      <a:pt x="354711" y="369996"/>
                    </a:lnTo>
                    <a:lnTo>
                      <a:pt x="0" y="369996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B34593">
                      <a:alpha val="100000"/>
                    </a:srgbClr>
                  </a:gs>
                  <a:gs pos="100000">
                    <a:srgbClr val="151F52">
                      <a:alpha val="100000"/>
                    </a:srgbClr>
                  </a:gs>
                </a:gsLst>
                <a:lin ang="5400000"/>
              </a:gradFill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0" y="-38100"/>
                <a:ext cx="354711" cy="40809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11" id="11"/>
            <p:cNvSpPr txBox="true"/>
            <p:nvPr/>
          </p:nvSpPr>
          <p:spPr>
            <a:xfrm rot="0">
              <a:off x="0" y="82960"/>
              <a:ext cx="1198439" cy="99843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369"/>
                </a:lnSpc>
                <a:spcBef>
                  <a:spcPct val="0"/>
                </a:spcBef>
              </a:pPr>
              <a:r>
                <a:rPr lang="en-US" b="true" sz="4549">
                  <a:solidFill>
                    <a:srgbClr val="FFFFFF"/>
                  </a:solidFill>
                  <a:latin typeface="Open Sauce Medium"/>
                  <a:ea typeface="Open Sauce Medium"/>
                  <a:cs typeface="Open Sauce Medium"/>
                  <a:sym typeface="Open Sauce Medium"/>
                </a:rPr>
                <a:t>01</a:t>
              </a: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4758194" y="4607242"/>
            <a:ext cx="3736180" cy="4387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39"/>
              </a:lnSpc>
              <a:spcBef>
                <a:spcPct val="0"/>
              </a:spcBef>
            </a:pPr>
            <a:r>
              <a:rPr lang="en-US" b="true" sz="2599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Purchases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693960" y="4960302"/>
            <a:ext cx="3736180" cy="704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Agrandir Narrow"/>
                <a:ea typeface="Agrandir Narrow"/>
                <a:cs typeface="Agrandir Narrow"/>
                <a:sym typeface="Agrandir Narrow"/>
              </a:rPr>
              <a:t>Co-branded merchandise with NGO’s or creators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693960" y="4508638"/>
            <a:ext cx="4074611" cy="4387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39"/>
              </a:lnSpc>
              <a:spcBef>
                <a:spcPct val="0"/>
              </a:spcBef>
            </a:pPr>
            <a:r>
              <a:rPr lang="en-US" b="true" sz="2599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Brand Sponsorships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188305" y="7206143"/>
            <a:ext cx="3654943" cy="370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Agrandir Narrow"/>
                <a:ea typeface="Agrandir Narrow"/>
                <a:cs typeface="Agrandir Narrow"/>
                <a:sym typeface="Agrandir Narrow"/>
              </a:rPr>
              <a:t>Point system for extra benefits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188305" y="6719386"/>
            <a:ext cx="5592507" cy="4387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39"/>
              </a:lnSpc>
              <a:spcBef>
                <a:spcPct val="0"/>
              </a:spcBef>
            </a:pPr>
            <a:r>
              <a:rPr lang="en-US" b="true" sz="2599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Loyalty Membership Program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3422550" y="3011793"/>
            <a:ext cx="11442900" cy="1009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20"/>
              </a:lnSpc>
            </a:pPr>
            <a:r>
              <a:rPr lang="en-US" b="true" sz="6600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STREAMS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10407229" y="4556263"/>
            <a:ext cx="898829" cy="937562"/>
            <a:chOff x="0" y="0"/>
            <a:chExt cx="1198439" cy="1250083"/>
          </a:xfrm>
        </p:grpSpPr>
        <p:grpSp>
          <p:nvGrpSpPr>
            <p:cNvPr name="Group 19" id="19"/>
            <p:cNvGrpSpPr/>
            <p:nvPr/>
          </p:nvGrpSpPr>
          <p:grpSpPr>
            <a:xfrm rot="0">
              <a:off x="0" y="0"/>
              <a:ext cx="1198439" cy="1250083"/>
              <a:chOff x="0" y="0"/>
              <a:chExt cx="354711" cy="369996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354711" cy="369996"/>
              </a:xfrm>
              <a:custGeom>
                <a:avLst/>
                <a:gdLst/>
                <a:ahLst/>
                <a:cxnLst/>
                <a:rect r="r" b="b" t="t" l="l"/>
                <a:pathLst>
                  <a:path h="369996" w="354711">
                    <a:moveTo>
                      <a:pt x="0" y="0"/>
                    </a:moveTo>
                    <a:lnTo>
                      <a:pt x="354711" y="0"/>
                    </a:lnTo>
                    <a:lnTo>
                      <a:pt x="354711" y="369996"/>
                    </a:lnTo>
                    <a:lnTo>
                      <a:pt x="0" y="369996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B34593">
                      <a:alpha val="100000"/>
                    </a:srgbClr>
                  </a:gs>
                  <a:gs pos="100000">
                    <a:srgbClr val="151F52">
                      <a:alpha val="100000"/>
                    </a:srgbClr>
                  </a:gs>
                </a:gsLst>
                <a:lin ang="5400000"/>
              </a:gradFill>
            </p:spPr>
          </p:sp>
          <p:sp>
            <p:nvSpPr>
              <p:cNvPr name="TextBox 21" id="21"/>
              <p:cNvSpPr txBox="true"/>
              <p:nvPr/>
            </p:nvSpPr>
            <p:spPr>
              <a:xfrm>
                <a:off x="0" y="-38100"/>
                <a:ext cx="354711" cy="40809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22" id="22"/>
            <p:cNvSpPr txBox="true"/>
            <p:nvPr/>
          </p:nvSpPr>
          <p:spPr>
            <a:xfrm rot="0">
              <a:off x="0" y="82960"/>
              <a:ext cx="1198439" cy="99843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369"/>
                </a:lnSpc>
                <a:spcBef>
                  <a:spcPct val="0"/>
                </a:spcBef>
              </a:pPr>
              <a:r>
                <a:rPr lang="en-US" b="true" sz="4549">
                  <a:solidFill>
                    <a:srgbClr val="FFFFFF"/>
                  </a:solidFill>
                  <a:latin typeface="Open Sauce Semi-Bold"/>
                  <a:ea typeface="Open Sauce Semi-Bold"/>
                  <a:cs typeface="Open Sauce Semi-Bold"/>
                  <a:sym typeface="Open Sauce Semi-Bold"/>
                </a:rPr>
                <a:t>02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5900203" y="6589891"/>
            <a:ext cx="898829" cy="937562"/>
            <a:chOff x="0" y="0"/>
            <a:chExt cx="1198439" cy="1250083"/>
          </a:xfrm>
        </p:grpSpPr>
        <p:grpSp>
          <p:nvGrpSpPr>
            <p:cNvPr name="Group 24" id="24"/>
            <p:cNvGrpSpPr/>
            <p:nvPr/>
          </p:nvGrpSpPr>
          <p:grpSpPr>
            <a:xfrm rot="0">
              <a:off x="0" y="0"/>
              <a:ext cx="1198439" cy="1250083"/>
              <a:chOff x="0" y="0"/>
              <a:chExt cx="354711" cy="369996"/>
            </a:xfrm>
          </p:grpSpPr>
          <p:sp>
            <p:nvSpPr>
              <p:cNvPr name="Freeform 25" id="25"/>
              <p:cNvSpPr/>
              <p:nvPr/>
            </p:nvSpPr>
            <p:spPr>
              <a:xfrm flipH="false" flipV="false" rot="0">
                <a:off x="0" y="0"/>
                <a:ext cx="354711" cy="369996"/>
              </a:xfrm>
              <a:custGeom>
                <a:avLst/>
                <a:gdLst/>
                <a:ahLst/>
                <a:cxnLst/>
                <a:rect r="r" b="b" t="t" l="l"/>
                <a:pathLst>
                  <a:path h="369996" w="354711">
                    <a:moveTo>
                      <a:pt x="0" y="0"/>
                    </a:moveTo>
                    <a:lnTo>
                      <a:pt x="354711" y="0"/>
                    </a:lnTo>
                    <a:lnTo>
                      <a:pt x="354711" y="369996"/>
                    </a:lnTo>
                    <a:lnTo>
                      <a:pt x="0" y="369996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B34593">
                      <a:alpha val="100000"/>
                    </a:srgbClr>
                  </a:gs>
                  <a:gs pos="100000">
                    <a:srgbClr val="151F52">
                      <a:alpha val="100000"/>
                    </a:srgbClr>
                  </a:gs>
                </a:gsLst>
                <a:lin ang="5400000"/>
              </a:gradFill>
            </p:spPr>
          </p:sp>
          <p:sp>
            <p:nvSpPr>
              <p:cNvPr name="TextBox 26" id="26"/>
              <p:cNvSpPr txBox="true"/>
              <p:nvPr/>
            </p:nvSpPr>
            <p:spPr>
              <a:xfrm>
                <a:off x="0" y="-38100"/>
                <a:ext cx="354711" cy="40809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27" id="27"/>
            <p:cNvSpPr txBox="true"/>
            <p:nvPr/>
          </p:nvSpPr>
          <p:spPr>
            <a:xfrm rot="0">
              <a:off x="0" y="82960"/>
              <a:ext cx="1198439" cy="99843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369"/>
                </a:lnSpc>
                <a:spcBef>
                  <a:spcPct val="0"/>
                </a:spcBef>
              </a:pPr>
              <a:r>
                <a:rPr lang="en-US" b="true" sz="4549">
                  <a:solidFill>
                    <a:srgbClr val="FFFFFF"/>
                  </a:solidFill>
                  <a:latin typeface="Open Sauce Semi-Bold"/>
                  <a:ea typeface="Open Sauce Semi-Bold"/>
                  <a:cs typeface="Open Sauce Semi-Bold"/>
                  <a:sym typeface="Open Sauce Semi-Bold"/>
                </a:rPr>
                <a:t>03</a:t>
              </a:r>
            </a:p>
          </p:txBody>
        </p:sp>
      </p:grpSp>
      <p:sp>
        <p:nvSpPr>
          <p:cNvPr name="TextBox 28" id="28"/>
          <p:cNvSpPr txBox="true"/>
          <p:nvPr/>
        </p:nvSpPr>
        <p:spPr>
          <a:xfrm rot="0">
            <a:off x="5738454" y="2246618"/>
            <a:ext cx="7089807" cy="774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49"/>
              </a:lnSpc>
            </a:pPr>
            <a:r>
              <a:rPr lang="en-US" sz="5499" spc="175">
                <a:solidFill>
                  <a:srgbClr val="000000"/>
                </a:solidFill>
                <a:latin typeface="Days"/>
                <a:ea typeface="Days"/>
                <a:cs typeface="Days"/>
                <a:sym typeface="Days"/>
              </a:rPr>
              <a:t>Revenue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10268755" y="-947434"/>
            <a:ext cx="17280731" cy="10305599"/>
          </a:xfrm>
          <a:custGeom>
            <a:avLst/>
            <a:gdLst/>
            <a:ahLst/>
            <a:cxnLst/>
            <a:rect r="r" b="b" t="t" l="l"/>
            <a:pathLst>
              <a:path h="10305599" w="17280731">
                <a:moveTo>
                  <a:pt x="0" y="0"/>
                </a:moveTo>
                <a:lnTo>
                  <a:pt x="17280730" y="0"/>
                </a:lnTo>
                <a:lnTo>
                  <a:pt x="17280730" y="10305599"/>
                </a:lnTo>
                <a:lnTo>
                  <a:pt x="0" y="103055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6252410">
            <a:off x="8618935" y="1130309"/>
            <a:ext cx="17280731" cy="10305599"/>
          </a:xfrm>
          <a:custGeom>
            <a:avLst/>
            <a:gdLst/>
            <a:ahLst/>
            <a:cxnLst/>
            <a:rect r="r" b="b" t="t" l="l"/>
            <a:pathLst>
              <a:path h="10305599" w="17280731">
                <a:moveTo>
                  <a:pt x="0" y="0"/>
                </a:moveTo>
                <a:lnTo>
                  <a:pt x="17280730" y="0"/>
                </a:lnTo>
                <a:lnTo>
                  <a:pt x="17280730" y="10305599"/>
                </a:lnTo>
                <a:lnTo>
                  <a:pt x="0" y="103055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369890" y="1333975"/>
            <a:ext cx="15433919" cy="7619050"/>
            <a:chOff x="0" y="0"/>
            <a:chExt cx="4064900" cy="200666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064900" cy="2006663"/>
            </a:xfrm>
            <a:custGeom>
              <a:avLst/>
              <a:gdLst/>
              <a:ahLst/>
              <a:cxnLst/>
              <a:rect r="r" b="b" t="t" l="l"/>
              <a:pathLst>
                <a:path h="2006663" w="4064900">
                  <a:moveTo>
                    <a:pt x="0" y="0"/>
                  </a:moveTo>
                  <a:lnTo>
                    <a:pt x="4064900" y="0"/>
                  </a:lnTo>
                  <a:lnTo>
                    <a:pt x="4064900" y="2006663"/>
                  </a:lnTo>
                  <a:lnTo>
                    <a:pt x="0" y="2006663"/>
                  </a:lnTo>
                  <a:close/>
                </a:path>
              </a:pathLst>
            </a:custGeom>
            <a:solidFill>
              <a:srgbClr val="F5F5F5"/>
            </a:solidFill>
            <a:ln w="38100" cap="sq">
              <a:solidFill>
                <a:srgbClr val="202354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28575"/>
              <a:ext cx="4064900" cy="20352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69"/>
                </a:lnSpc>
              </a:pPr>
            </a:p>
          </p:txBody>
        </p:sp>
      </p:grpSp>
      <p:sp>
        <p:nvSpPr>
          <p:cNvPr name="AutoShape 7" id="7"/>
          <p:cNvSpPr/>
          <p:nvPr/>
        </p:nvSpPr>
        <p:spPr>
          <a:xfrm>
            <a:off x="3307028" y="4205366"/>
            <a:ext cx="11291300" cy="0"/>
          </a:xfrm>
          <a:prstGeom prst="line">
            <a:avLst/>
          </a:prstGeom>
          <a:ln cap="flat" w="76200">
            <a:solidFill>
              <a:srgbClr val="202354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8" id="8"/>
          <p:cNvGrpSpPr>
            <a:grpSpLocks noChangeAspect="true"/>
          </p:cNvGrpSpPr>
          <p:nvPr/>
        </p:nvGrpSpPr>
        <p:grpSpPr>
          <a:xfrm rot="5400000">
            <a:off x="14598328" y="4037857"/>
            <a:ext cx="411218" cy="411218"/>
            <a:chOff x="6705600" y="1371600"/>
            <a:chExt cx="10972800" cy="1097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6696808" y="1100629"/>
              <a:ext cx="10990383" cy="11514742"/>
            </a:xfrm>
            <a:custGeom>
              <a:avLst/>
              <a:gdLst/>
              <a:ahLst/>
              <a:cxnLst/>
              <a:rect r="r" b="b" t="t" l="l"/>
              <a:pathLst>
                <a:path h="11514742" w="10990383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5" y="11514742"/>
                    <a:pt x="6544390" y="11514742"/>
                    <a:pt x="8245500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500" y="985520"/>
                  </a:cubicBezTo>
                  <a:cubicBezTo>
                    <a:pt x="6544390" y="0"/>
                    <a:pt x="4445995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B34593">
                    <a:alpha val="100000"/>
                  </a:srgbClr>
                </a:gs>
                <a:gs pos="100000">
                  <a:srgbClr val="151F52">
                    <a:alpha val="100000"/>
                  </a:srgbClr>
                </a:gs>
              </a:gsLst>
              <a:lin ang="5400000"/>
            </a:gradFill>
          </p:spPr>
        </p:sp>
      </p:grpSp>
      <p:grpSp>
        <p:nvGrpSpPr>
          <p:cNvPr name="Group 10" id="10"/>
          <p:cNvGrpSpPr>
            <a:grpSpLocks noChangeAspect="true"/>
          </p:cNvGrpSpPr>
          <p:nvPr/>
        </p:nvGrpSpPr>
        <p:grpSpPr>
          <a:xfrm rot="5400000">
            <a:off x="12046404" y="4037857"/>
            <a:ext cx="411218" cy="411218"/>
            <a:chOff x="6705600" y="1371600"/>
            <a:chExt cx="10972800" cy="1097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6696808" y="1100629"/>
              <a:ext cx="10990383" cy="11514742"/>
            </a:xfrm>
            <a:custGeom>
              <a:avLst/>
              <a:gdLst/>
              <a:ahLst/>
              <a:cxnLst/>
              <a:rect r="r" b="b" t="t" l="l"/>
              <a:pathLst>
                <a:path h="11514742" w="10990383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5" y="11514742"/>
                    <a:pt x="6544390" y="11514742"/>
                    <a:pt x="8245500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500" y="985520"/>
                  </a:cubicBezTo>
                  <a:cubicBezTo>
                    <a:pt x="6544390" y="0"/>
                    <a:pt x="4445995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B34593">
                    <a:alpha val="100000"/>
                  </a:srgbClr>
                </a:gs>
                <a:gs pos="100000">
                  <a:srgbClr val="151F52">
                    <a:alpha val="100000"/>
                  </a:srgbClr>
                </a:gs>
              </a:gsLst>
              <a:lin ang="5400000"/>
            </a:gradFill>
          </p:spPr>
        </p:sp>
      </p:grpSp>
      <p:grpSp>
        <p:nvGrpSpPr>
          <p:cNvPr name="Group 12" id="12"/>
          <p:cNvGrpSpPr>
            <a:grpSpLocks noChangeAspect="true"/>
          </p:cNvGrpSpPr>
          <p:nvPr/>
        </p:nvGrpSpPr>
        <p:grpSpPr>
          <a:xfrm rot="5400000">
            <a:off x="9081664" y="4037857"/>
            <a:ext cx="411218" cy="411218"/>
            <a:chOff x="6705600" y="1371600"/>
            <a:chExt cx="10972800" cy="1097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6696808" y="1100629"/>
              <a:ext cx="10990383" cy="11514742"/>
            </a:xfrm>
            <a:custGeom>
              <a:avLst/>
              <a:gdLst/>
              <a:ahLst/>
              <a:cxnLst/>
              <a:rect r="r" b="b" t="t" l="l"/>
              <a:pathLst>
                <a:path h="11514742" w="10990383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5" y="11514742"/>
                    <a:pt x="6544390" y="11514742"/>
                    <a:pt x="8245500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500" y="985520"/>
                  </a:cubicBezTo>
                  <a:cubicBezTo>
                    <a:pt x="6544390" y="0"/>
                    <a:pt x="4445995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B34593">
                    <a:alpha val="100000"/>
                  </a:srgbClr>
                </a:gs>
                <a:gs pos="100000">
                  <a:srgbClr val="151F52">
                    <a:alpha val="100000"/>
                  </a:srgbClr>
                </a:gs>
              </a:gsLst>
              <a:lin ang="5400000"/>
            </a:gradFill>
          </p:spPr>
        </p:sp>
      </p:grpSp>
      <p:grpSp>
        <p:nvGrpSpPr>
          <p:cNvPr name="Group 14" id="14"/>
          <p:cNvGrpSpPr>
            <a:grpSpLocks noChangeAspect="true"/>
          </p:cNvGrpSpPr>
          <p:nvPr/>
        </p:nvGrpSpPr>
        <p:grpSpPr>
          <a:xfrm rot="5400000">
            <a:off x="6241759" y="3999757"/>
            <a:ext cx="411218" cy="411218"/>
            <a:chOff x="6705600" y="1371600"/>
            <a:chExt cx="10972800" cy="1097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6696808" y="1100629"/>
              <a:ext cx="10990383" cy="11514742"/>
            </a:xfrm>
            <a:custGeom>
              <a:avLst/>
              <a:gdLst/>
              <a:ahLst/>
              <a:cxnLst/>
              <a:rect r="r" b="b" t="t" l="l"/>
              <a:pathLst>
                <a:path h="11514742" w="10990383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5" y="11514742"/>
                    <a:pt x="6544390" y="11514742"/>
                    <a:pt x="8245500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500" y="985520"/>
                  </a:cubicBezTo>
                  <a:cubicBezTo>
                    <a:pt x="6544390" y="0"/>
                    <a:pt x="4445995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B34593">
                    <a:alpha val="100000"/>
                  </a:srgbClr>
                </a:gs>
                <a:gs pos="100000">
                  <a:srgbClr val="151F52">
                    <a:alpha val="100000"/>
                  </a:srgbClr>
                </a:gs>
              </a:gsLst>
              <a:lin ang="5400000"/>
            </a:gradFill>
          </p:spPr>
        </p:sp>
      </p:grpSp>
      <p:grpSp>
        <p:nvGrpSpPr>
          <p:cNvPr name="Group 16" id="16"/>
          <p:cNvGrpSpPr>
            <a:grpSpLocks noChangeAspect="true"/>
          </p:cNvGrpSpPr>
          <p:nvPr/>
        </p:nvGrpSpPr>
        <p:grpSpPr>
          <a:xfrm rot="5400000">
            <a:off x="3278453" y="4037857"/>
            <a:ext cx="411218" cy="411218"/>
            <a:chOff x="6705600" y="1371600"/>
            <a:chExt cx="10972800" cy="1097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6696808" y="1100629"/>
              <a:ext cx="10990383" cy="11514742"/>
            </a:xfrm>
            <a:custGeom>
              <a:avLst/>
              <a:gdLst/>
              <a:ahLst/>
              <a:cxnLst/>
              <a:rect r="r" b="b" t="t" l="l"/>
              <a:pathLst>
                <a:path h="11514742" w="10990383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5" y="11514742"/>
                    <a:pt x="6544390" y="11514742"/>
                    <a:pt x="8245500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500" y="985520"/>
                  </a:cubicBezTo>
                  <a:cubicBezTo>
                    <a:pt x="6544390" y="0"/>
                    <a:pt x="4445995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B34593">
                    <a:alpha val="100000"/>
                  </a:srgbClr>
                </a:gs>
                <a:gs pos="100000">
                  <a:srgbClr val="151F52">
                    <a:alpha val="100000"/>
                  </a:srgbClr>
                </a:gs>
              </a:gsLst>
              <a:lin ang="5400000"/>
            </a:gradFill>
          </p:spPr>
        </p:sp>
      </p:grpSp>
      <p:sp>
        <p:nvSpPr>
          <p:cNvPr name="TextBox 18" id="18"/>
          <p:cNvSpPr txBox="true"/>
          <p:nvPr/>
        </p:nvSpPr>
        <p:spPr>
          <a:xfrm rot="0">
            <a:off x="2468783" y="5087470"/>
            <a:ext cx="2736463" cy="344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640"/>
              </a:lnSpc>
            </a:pPr>
            <a:r>
              <a:rPr lang="en-US" b="true" sz="2400" spc="76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0-3 MONTHS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468783" y="5637969"/>
            <a:ext cx="2449249" cy="1367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05"/>
              </a:lnSpc>
            </a:pPr>
            <a:r>
              <a:rPr lang="en-US" sz="1500" b="true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Prototype</a:t>
            </a:r>
          </a:p>
          <a:p>
            <a:pPr algn="l">
              <a:lnSpc>
                <a:spcPts val="2205"/>
              </a:lnSpc>
            </a:pPr>
            <a:r>
              <a:rPr lang="en-US" sz="15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The main functions are made with considerations of future addition to the app.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1236733" y="5087470"/>
            <a:ext cx="2736463" cy="344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640"/>
              </a:lnSpc>
            </a:pPr>
            <a:r>
              <a:rPr lang="en-US" b="true" sz="2400" spc="76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9 - 12 MONTHS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5391433" y="5087470"/>
            <a:ext cx="2736463" cy="344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640"/>
              </a:lnSpc>
            </a:pPr>
            <a:r>
              <a:rPr lang="en-US" b="true" sz="2400" spc="76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3 - 6 MONTHS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5391433" y="5637969"/>
            <a:ext cx="2449249" cy="16440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05"/>
              </a:lnSpc>
            </a:pPr>
            <a:r>
              <a:rPr lang="en-US" sz="1500" b="true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MVP</a:t>
            </a:r>
          </a:p>
          <a:p>
            <a:pPr algn="l">
              <a:lnSpc>
                <a:spcPts val="2205"/>
              </a:lnSpc>
            </a:pPr>
            <a:r>
              <a:rPr lang="en-US" sz="15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The app is in the least functioning state where basic and main functions work and is has backend working.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8314083" y="5087470"/>
            <a:ext cx="2736463" cy="344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640"/>
              </a:lnSpc>
            </a:pPr>
            <a:r>
              <a:rPr lang="en-US" b="true" sz="2400" spc="76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6 - 9 MONTHS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8314083" y="5637969"/>
            <a:ext cx="2449249" cy="10915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05"/>
              </a:lnSpc>
            </a:pPr>
            <a:r>
              <a:rPr lang="en-US" sz="1500" b="true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Alpha Stage</a:t>
            </a:r>
          </a:p>
          <a:p>
            <a:pPr algn="l">
              <a:lnSpc>
                <a:spcPts val="2205"/>
              </a:lnSpc>
            </a:pPr>
            <a:r>
              <a:rPr lang="en-US" sz="15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Seeking out enterprisers to  sponsors and help soft launch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1236733" y="5637969"/>
            <a:ext cx="2449249" cy="10915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05"/>
              </a:lnSpc>
            </a:pPr>
            <a:r>
              <a:rPr lang="en-US" sz="1500" b="true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Beta Stage</a:t>
            </a:r>
          </a:p>
          <a:p>
            <a:pPr algn="l">
              <a:lnSpc>
                <a:spcPts val="2205"/>
              </a:lnSpc>
            </a:pPr>
            <a:r>
              <a:rPr lang="en-US" sz="15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Implement and taking scalability to consideration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4154161" y="2462277"/>
            <a:ext cx="10444167" cy="8802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236"/>
              </a:lnSpc>
              <a:spcBef>
                <a:spcPct val="0"/>
              </a:spcBef>
            </a:pPr>
            <a:r>
              <a:rPr lang="en-US" b="true" sz="5243" spc="146">
                <a:solidFill>
                  <a:srgbClr val="01010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BUSINESS</a:t>
            </a:r>
            <a:r>
              <a:rPr lang="en-US" b="true" sz="5243" spc="146">
                <a:solidFill>
                  <a:srgbClr val="01010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ROADMAP 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3876482" y="5056396"/>
            <a:ext cx="2736463" cy="344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640"/>
              </a:lnSpc>
            </a:pPr>
            <a:r>
              <a:rPr lang="en-US" b="true" sz="2400" spc="76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12 ++ MONTHS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3876482" y="5606895"/>
            <a:ext cx="2449249" cy="539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05"/>
              </a:lnSpc>
            </a:pPr>
            <a:r>
              <a:rPr lang="en-US" sz="1500" b="true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Launch Stage</a:t>
            </a:r>
          </a:p>
          <a:p>
            <a:pPr algn="l">
              <a:lnSpc>
                <a:spcPts val="2205"/>
              </a:lnSpc>
            </a:pPr>
            <a:r>
              <a:rPr lang="en-US" sz="15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Nationwide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015114">
            <a:off x="8359952" y="-1288011"/>
            <a:ext cx="17280731" cy="10305599"/>
          </a:xfrm>
          <a:custGeom>
            <a:avLst/>
            <a:gdLst/>
            <a:ahLst/>
            <a:cxnLst/>
            <a:rect r="r" b="b" t="t" l="l"/>
            <a:pathLst>
              <a:path h="10305599" w="17280731">
                <a:moveTo>
                  <a:pt x="0" y="0"/>
                </a:moveTo>
                <a:lnTo>
                  <a:pt x="17280730" y="0"/>
                </a:lnTo>
                <a:lnTo>
                  <a:pt x="17280730" y="10305599"/>
                </a:lnTo>
                <a:lnTo>
                  <a:pt x="0" y="103055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427040" y="1469330"/>
            <a:ext cx="15433919" cy="7619050"/>
            <a:chOff x="0" y="0"/>
            <a:chExt cx="4064900" cy="200666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064900" cy="2006663"/>
            </a:xfrm>
            <a:custGeom>
              <a:avLst/>
              <a:gdLst/>
              <a:ahLst/>
              <a:cxnLst/>
              <a:rect r="r" b="b" t="t" l="l"/>
              <a:pathLst>
                <a:path h="2006663" w="4064900">
                  <a:moveTo>
                    <a:pt x="0" y="0"/>
                  </a:moveTo>
                  <a:lnTo>
                    <a:pt x="4064900" y="0"/>
                  </a:lnTo>
                  <a:lnTo>
                    <a:pt x="4064900" y="2006663"/>
                  </a:lnTo>
                  <a:lnTo>
                    <a:pt x="0" y="2006663"/>
                  </a:lnTo>
                  <a:close/>
                </a:path>
              </a:pathLst>
            </a:custGeom>
            <a:solidFill>
              <a:srgbClr val="F5F5F5"/>
            </a:solidFill>
            <a:ln w="38100" cap="sq">
              <a:solidFill>
                <a:srgbClr val="202354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4064900" cy="20352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6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2722290" y="3554591"/>
            <a:ext cx="5056438" cy="6584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059"/>
              </a:lnSpc>
            </a:pPr>
            <a:r>
              <a:rPr lang="en-US" b="true" sz="4599" spc="607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SOLUTION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722290" y="4824222"/>
            <a:ext cx="4436512" cy="3192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46"/>
              </a:lnSpc>
            </a:pPr>
            <a:r>
              <a:rPr lang="en-US" sz="18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Let’s look at the overview of our app!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722290" y="2720018"/>
            <a:ext cx="4436512" cy="7111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99"/>
              </a:lnSpc>
            </a:pPr>
            <a:r>
              <a:rPr lang="en-US" sz="4999" spc="159">
                <a:solidFill>
                  <a:srgbClr val="000000"/>
                </a:solidFill>
                <a:latin typeface="Days"/>
                <a:ea typeface="Days"/>
                <a:cs typeface="Days"/>
                <a:sym typeface="Days"/>
              </a:rPr>
              <a:t>Proposed</a:t>
            </a:r>
          </a:p>
        </p:txBody>
      </p:sp>
      <p:sp>
        <p:nvSpPr>
          <p:cNvPr name="AutoShape 9" id="9"/>
          <p:cNvSpPr/>
          <p:nvPr/>
        </p:nvSpPr>
        <p:spPr>
          <a:xfrm flipH="true" flipV="true">
            <a:off x="-7687792" y="4439071"/>
            <a:ext cx="14846593" cy="8149"/>
          </a:xfrm>
          <a:prstGeom prst="line">
            <a:avLst/>
          </a:prstGeom>
          <a:ln cap="flat" w="76200">
            <a:solidFill>
              <a:srgbClr val="C23A97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1351028">
            <a:off x="-1272661" y="-3109670"/>
            <a:ext cx="20833322" cy="16506339"/>
          </a:xfrm>
          <a:custGeom>
            <a:avLst/>
            <a:gdLst/>
            <a:ahLst/>
            <a:cxnLst/>
            <a:rect r="r" b="b" t="t" l="l"/>
            <a:pathLst>
              <a:path h="16506339" w="20833322">
                <a:moveTo>
                  <a:pt x="20833322" y="7003569"/>
                </a:moveTo>
                <a:lnTo>
                  <a:pt x="3939507" y="0"/>
                </a:lnTo>
                <a:lnTo>
                  <a:pt x="0" y="9502771"/>
                </a:lnTo>
                <a:lnTo>
                  <a:pt x="16893815" y="16506340"/>
                </a:lnTo>
                <a:lnTo>
                  <a:pt x="20833322" y="7003569"/>
                </a:lnTo>
                <a:close/>
              </a:path>
            </a:pathLst>
          </a:custGeom>
          <a:blipFill>
            <a:blip r:embed="rId2"/>
            <a:stretch>
              <a:fillRect l="-20427" t="0" r="-20427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906059" y="1805470"/>
            <a:ext cx="6511495" cy="6973368"/>
            <a:chOff x="0" y="0"/>
            <a:chExt cx="1350514" cy="144630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350514" cy="1446309"/>
            </a:xfrm>
            <a:custGeom>
              <a:avLst/>
              <a:gdLst/>
              <a:ahLst/>
              <a:cxnLst/>
              <a:rect r="r" b="b" t="t" l="l"/>
              <a:pathLst>
                <a:path h="1446309" w="1350514">
                  <a:moveTo>
                    <a:pt x="0" y="0"/>
                  </a:moveTo>
                  <a:lnTo>
                    <a:pt x="1350514" y="0"/>
                  </a:lnTo>
                  <a:lnTo>
                    <a:pt x="1350514" y="1446309"/>
                  </a:lnTo>
                  <a:lnTo>
                    <a:pt x="0" y="1446309"/>
                  </a:lnTo>
                  <a:close/>
                </a:path>
              </a:pathLst>
            </a:custGeom>
            <a:solidFill>
              <a:srgbClr val="F5F5F5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1350514" cy="14748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6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9581812" y="1805470"/>
            <a:ext cx="6511495" cy="6973368"/>
            <a:chOff x="0" y="0"/>
            <a:chExt cx="1350514" cy="144630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350514" cy="1446309"/>
            </a:xfrm>
            <a:custGeom>
              <a:avLst/>
              <a:gdLst/>
              <a:ahLst/>
              <a:cxnLst/>
              <a:rect r="r" b="b" t="t" l="l"/>
              <a:pathLst>
                <a:path h="1446309" w="1350514">
                  <a:moveTo>
                    <a:pt x="0" y="0"/>
                  </a:moveTo>
                  <a:lnTo>
                    <a:pt x="1350514" y="0"/>
                  </a:lnTo>
                  <a:lnTo>
                    <a:pt x="1350514" y="1446309"/>
                  </a:lnTo>
                  <a:lnTo>
                    <a:pt x="0" y="1446309"/>
                  </a:lnTo>
                  <a:close/>
                </a:path>
              </a:pathLst>
            </a:custGeom>
            <a:solidFill>
              <a:srgbClr val="F5F5F5"/>
            </a:solidFill>
            <a:ln cap="sq">
              <a:noFill/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28575"/>
              <a:ext cx="1350514" cy="14748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6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2916442" y="2965913"/>
            <a:ext cx="4490729" cy="1333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80"/>
              </a:lnSpc>
            </a:pPr>
            <a:r>
              <a:rPr lang="en-US" b="true" sz="4400" spc="-44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Why companies will sponsor?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399172" y="6023782"/>
            <a:ext cx="4876777" cy="138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0" indent="-323850" lvl="1">
              <a:lnSpc>
                <a:spcPts val="3600"/>
              </a:lnSpc>
              <a:buFont typeface="Arial"/>
              <a:buChar char="•"/>
            </a:pPr>
            <a:r>
              <a:rPr lang="en-US" sz="3000" spc="-3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70% - Raise for charity</a:t>
            </a:r>
          </a:p>
          <a:p>
            <a:pPr algn="l" marL="647700" indent="-323850" lvl="1">
              <a:lnSpc>
                <a:spcPts val="3600"/>
              </a:lnSpc>
              <a:buFont typeface="Arial"/>
              <a:buChar char="•"/>
            </a:pPr>
            <a:r>
              <a:rPr lang="en-US" sz="3000" spc="-3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30% - Keep the company running</a:t>
            </a:r>
          </a:p>
        </p:txBody>
      </p:sp>
      <p:sp>
        <p:nvSpPr>
          <p:cNvPr name="AutoShape 11" id="11"/>
          <p:cNvSpPr/>
          <p:nvPr/>
        </p:nvSpPr>
        <p:spPr>
          <a:xfrm flipH="true" flipV="true">
            <a:off x="-6739003" y="4937588"/>
            <a:ext cx="15156557" cy="0"/>
          </a:xfrm>
          <a:prstGeom prst="line">
            <a:avLst/>
          </a:prstGeom>
          <a:ln cap="flat" w="76200">
            <a:solidFill>
              <a:srgbClr val="C23A9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2" id="12"/>
          <p:cNvSpPr/>
          <p:nvPr/>
        </p:nvSpPr>
        <p:spPr>
          <a:xfrm flipH="true" flipV="true">
            <a:off x="9581812" y="4899488"/>
            <a:ext cx="15156557" cy="0"/>
          </a:xfrm>
          <a:prstGeom prst="line">
            <a:avLst/>
          </a:prstGeom>
          <a:ln cap="flat" w="76200">
            <a:solidFill>
              <a:srgbClr val="C23A9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3" id="13"/>
          <p:cNvSpPr txBox="true"/>
          <p:nvPr/>
        </p:nvSpPr>
        <p:spPr>
          <a:xfrm rot="0">
            <a:off x="10592195" y="3165938"/>
            <a:ext cx="4490729" cy="9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b="true" sz="6000" spc="-60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Revenue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723418" y="5566582"/>
            <a:ext cx="4876777" cy="2295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0" indent="-323850" lvl="1">
              <a:lnSpc>
                <a:spcPts val="3600"/>
              </a:lnSpc>
              <a:buFont typeface="Arial"/>
              <a:buChar char="•"/>
            </a:pPr>
            <a:r>
              <a:rPr lang="en-US" sz="3000" spc="-3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Publicize themselves for a good cause</a:t>
            </a:r>
          </a:p>
          <a:p>
            <a:pPr algn="l" marL="647700" indent="-323850" lvl="1">
              <a:lnSpc>
                <a:spcPts val="3600"/>
              </a:lnSpc>
              <a:buFont typeface="Arial"/>
              <a:buChar char="•"/>
            </a:pPr>
            <a:r>
              <a:rPr lang="en-US" sz="3000" spc="-3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Gain more positive attention</a:t>
            </a:r>
          </a:p>
          <a:p>
            <a:pPr algn="l" marL="647700" indent="-323850" lvl="1">
              <a:lnSpc>
                <a:spcPts val="3600"/>
              </a:lnSpc>
              <a:buFont typeface="Arial"/>
              <a:buChar char="•"/>
            </a:pPr>
            <a:r>
              <a:rPr lang="en-US" sz="3000" spc="-3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Win-win situation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DAGkWgAlFek</dc:identifier>
  <dcterms:modified xsi:type="dcterms:W3CDTF">2011-08-01T06:04:30Z</dcterms:modified>
  <cp:revision>1</cp:revision>
  <dc:title>Group &lt;We_Ball&gt; Domain 1 Business Pitch Slides</dc:title>
</cp:coreProperties>
</file>